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ei.noaa.gov/" TargetMode="External"/><Relationship Id="rId3" Type="http://schemas.openxmlformats.org/officeDocument/2006/relationships/hyperlink" Target="https://www.ncei.noaa.gov/" TargetMode="External"/><Relationship Id="rId4" Type="http://schemas.openxmlformats.org/officeDocument/2006/relationships/hyperlink" Target="https://www.ncei.noaa.gov/" TargetMode="External"/><Relationship Id="rId5" Type="http://schemas.openxmlformats.org/officeDocument/2006/relationships/hyperlink" Target="https://www.ncei.noaa.gov/"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06975efa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06975efa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线</a:t>
            </a:r>
            <a:r>
              <a:rPr lang="en"/>
              <a:t>加粗</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06975efa2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6975efa2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06975efa2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06975efa2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06975efa2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06975efa2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06975efa2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06975efa2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4012b8ff1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4012b8ff1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06975efa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6975efa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data?</a:t>
            </a:r>
            <a:endParaRPr/>
          </a:p>
          <a:p>
            <a:pPr indent="0" lvl="0" marL="0" rtl="0" algn="l">
              <a:spcBef>
                <a:spcPts val="0"/>
              </a:spcBef>
              <a:spcAft>
                <a:spcPts val="0"/>
              </a:spcAft>
              <a:buNone/>
            </a:pPr>
            <a:r>
              <a:rPr lang="en" sz="1200">
                <a:solidFill>
                  <a:schemeClr val="dk1"/>
                </a:solidFill>
              </a:rPr>
              <a:t>W</a:t>
            </a:r>
            <a:r>
              <a:rPr lang="en" sz="1200">
                <a:solidFill>
                  <a:schemeClr val="dk1"/>
                </a:solidFill>
              </a:rPr>
              <a:t>eather data (temperature, wind, precipitation, cloud cover, etc.) collected at various US airports every 6 hours through 2017.</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200">
                <a:solidFill>
                  <a:schemeClr val="dk1"/>
                </a:solidFill>
              </a:rPr>
              <a:t>353,864 rows &amp; 12 columns. </a:t>
            </a:r>
            <a:r>
              <a:rPr lang="en" sz="1200">
                <a:solidFill>
                  <a:schemeClr val="dk1"/>
                </a:solidFill>
              </a:rPr>
              <a:t>Size: ~40MB. Source:</a:t>
            </a:r>
            <a:r>
              <a:rPr lang="en" sz="1200">
                <a:solidFill>
                  <a:schemeClr val="dk1"/>
                </a:solidFill>
                <a:uFill>
                  <a:noFill/>
                </a:uFill>
                <a:hlinkClick r:id="rId2"/>
              </a:rPr>
              <a:t> </a:t>
            </a:r>
            <a:r>
              <a:rPr lang="en" sz="1200" u="sng">
                <a:solidFill>
                  <a:srgbClr val="3366FF"/>
                </a:solidFill>
                <a:hlinkClick r:id="rId3"/>
              </a:rPr>
              <a:t>National Centers for Environmental Information</a:t>
            </a:r>
            <a:r>
              <a:rPr lang="en" sz="1200">
                <a:solidFill>
                  <a:schemeClr val="dk1"/>
                </a:solidFill>
              </a:rPr>
              <a: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Weather data (temperature, wind, precipitation, cloud cover, etc.) collected at various US airports every 6 hours through 2017. </a:t>
            </a:r>
            <a:r>
              <a:rPr i="1" lang="en" sz="1200">
                <a:solidFill>
                  <a:schemeClr val="dk1"/>
                </a:solidFill>
              </a:rPr>
              <a:t>353,864 rows &amp; 12 columns. </a:t>
            </a:r>
            <a:r>
              <a:rPr lang="en" sz="1200">
                <a:solidFill>
                  <a:schemeClr val="dk1"/>
                </a:solidFill>
              </a:rPr>
              <a:t>Size: ~40MB. Source:</a:t>
            </a:r>
            <a:r>
              <a:rPr lang="en" sz="1200">
                <a:solidFill>
                  <a:schemeClr val="dk1"/>
                </a:solidFill>
                <a:uFill>
                  <a:noFill/>
                </a:uFill>
                <a:hlinkClick r:id="rId4"/>
              </a:rPr>
              <a:t> </a:t>
            </a:r>
            <a:r>
              <a:rPr lang="en" sz="1200" u="sng">
                <a:solidFill>
                  <a:srgbClr val="3366FF"/>
                </a:solidFill>
                <a:hlinkClick r:id="rId5"/>
              </a:rPr>
              <a:t>National Centers for Environmental Information</a:t>
            </a: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06975efa2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06975efa2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weather delays due to snow/ number of all weather delays </a:t>
            </a:r>
            <a:endParaRPr/>
          </a:p>
          <a:p>
            <a:pPr indent="0" lvl="0" marL="0" rtl="0" algn="l">
              <a:spcBef>
                <a:spcPts val="0"/>
              </a:spcBef>
              <a:spcAft>
                <a:spcPts val="0"/>
              </a:spcAft>
              <a:buNone/>
            </a:pPr>
            <a:r>
              <a:rPr lang="en"/>
              <a:t>Explain the reason for the results summer vs autumn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06975efa2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06975efa2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LGA in winter why low?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4012b8ff1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4012b8ff1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06975efa2_1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6975efa2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Except Frontier and Virgin in LGA, Alaska and Hawaiian in JFK. Other airlines all have more than 100 flights in each airport, which make the statistics meaningful.</a:t>
            </a:r>
            <a:endParaRPr/>
          </a:p>
          <a:p>
            <a:pPr indent="0" lvl="0" marL="45720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05ce7e4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5ce7e4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Pairwise-hypothesis analysis results: </a:t>
            </a:r>
            <a:endParaRPr/>
          </a:p>
          <a:p>
            <a:pPr indent="0" lvl="0" marL="457200" rtl="0" algn="l">
              <a:spcBef>
                <a:spcPts val="0"/>
              </a:spcBef>
              <a:spcAft>
                <a:spcPts val="0"/>
              </a:spcAft>
              <a:buNone/>
            </a:pPr>
            <a:r>
              <a:rPr lang="en"/>
              <a:t>JFK: Alaska has no difference with others, even with the worst one. Thus, we further check Delta, Delta has no difference with Alaska and Hawaiian, but it has less than 0.05 p value with others. So for JFK, the best one should be the Delta.</a:t>
            </a:r>
            <a:endParaRPr/>
          </a:p>
          <a:p>
            <a:pPr indent="0" lvl="0" marL="457200" rtl="0" algn="l">
              <a:spcBef>
                <a:spcPts val="0"/>
              </a:spcBef>
              <a:spcAft>
                <a:spcPts val="0"/>
              </a:spcAft>
              <a:buNone/>
            </a:pPr>
            <a:r>
              <a:rPr lang="en"/>
              <a:t>EWR: American has no difference with Delat, Spirit, Alaska(p-corr is 1). American has significant difference with SkyWest (p-corr: 0.6) and Virgin(p-corr: 0.08), but if using alpha=0.05, the significance is not enough. For others, the p-corr always less than 0.05.</a:t>
            </a:r>
            <a:endParaRPr/>
          </a:p>
          <a:p>
            <a:pPr indent="0" lvl="0" marL="457200" rtl="0" algn="l">
              <a:spcBef>
                <a:spcPts val="0"/>
              </a:spcBef>
              <a:spcAft>
                <a:spcPts val="0"/>
              </a:spcAft>
              <a:buNone/>
            </a:pPr>
            <a:r>
              <a:rPr lang="en"/>
              <a:t>LGA: United has no difference with SkyWest, Virgin, American, and Delta; it has significant difference with Southwest, Frontier and Spirit (less than 1 but larger than 0.05); for others, p-coor less than 0.05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05ce7e46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05ce7e46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From five airlive delay types, actually, only two of them are related to airline (airline and aircraft) company. We compared different airline in different airport of airline related delay, which can really show different airline companies performance. However, can we directly used it to determine which airline we should take?</a:t>
            </a:r>
            <a:endParaRPr/>
          </a:p>
          <a:p>
            <a:pPr indent="-317500" lvl="0" marL="457200" rtl="0" algn="l">
              <a:spcBef>
                <a:spcPts val="0"/>
              </a:spcBef>
              <a:spcAft>
                <a:spcPts val="0"/>
              </a:spcAft>
              <a:buSzPts val="1400"/>
              <a:buAutoNum type="arabicPeriod"/>
            </a:pPr>
            <a:r>
              <a:rPr lang="en"/>
              <a:t>Actually, the airline related delay percentage depends on time. From morning to evening it always increase, but different airline have different performance. </a:t>
            </a:r>
            <a:endParaRPr/>
          </a:p>
          <a:p>
            <a:pPr indent="-317500" lvl="0" marL="457200" rtl="0" algn="l">
              <a:spcBef>
                <a:spcPts val="0"/>
              </a:spcBef>
              <a:spcAft>
                <a:spcPts val="0"/>
              </a:spcAft>
              <a:buSzPts val="1400"/>
              <a:buAutoNum type="arabicPeriod"/>
            </a:pPr>
            <a:r>
              <a:rPr lang="en"/>
              <a:t>Here, we draw the best airline delay performance using this coral line, and worst airline delay performance using the green line. It is clearly that from best to worst, the airline delay percentage can change a lot. </a:t>
            </a:r>
            <a:endParaRPr/>
          </a:p>
          <a:p>
            <a:pPr indent="0" lvl="0" marL="0" rtl="0" algn="l">
              <a:spcBef>
                <a:spcPts val="0"/>
              </a:spcBef>
              <a:spcAft>
                <a:spcPts val="0"/>
              </a:spcAft>
              <a:buNone/>
            </a:pPr>
            <a:r>
              <a:rPr lang="en"/>
              <a:t>Mention the airline delay, and why we want to focus on that.</a:t>
            </a:r>
            <a:endParaRPr/>
          </a:p>
          <a:p>
            <a:pPr indent="0" lvl="0" marL="0" rtl="0" algn="l">
              <a:spcBef>
                <a:spcPts val="0"/>
              </a:spcBef>
              <a:spcAft>
                <a:spcPts val="0"/>
              </a:spcAft>
              <a:buNone/>
            </a:pPr>
            <a:r>
              <a:rPr lang="en"/>
              <a:t>Pairwise Hypothesis Testing:</a:t>
            </a:r>
            <a:endParaRPr/>
          </a:p>
          <a:p>
            <a:pPr indent="0" lvl="0" marL="0" rtl="0" algn="l">
              <a:spcBef>
                <a:spcPts val="0"/>
              </a:spcBef>
              <a:spcAft>
                <a:spcPts val="0"/>
              </a:spcAft>
              <a:buNone/>
            </a:pPr>
            <a:r>
              <a:rPr lang="en"/>
              <a:t>For Jetblue in JFK and SkyWest in LGA, the p is 1.4 * 10 ^-36, which validates their difference</a:t>
            </a:r>
            <a:endParaRPr/>
          </a:p>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06975efa2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06975efa2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2017 at this time, at this airport. → We can see, airline choice should depend on not only the total delay percentage, but also need to consider the different time of a day. Generally recommendation, dip in  more detailed.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06975efa2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6975efa2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4012b8ff1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4012b8ff1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06975ef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06975ef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06975efa2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06975efa2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06975efa2_1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06975efa2_1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06975efa2_1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06975efa2_1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order as the talk?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06975efa2_1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06975efa2_1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06975efa2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06975efa2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06975efa2_1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06975efa2_1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outliers in delay time, but I didn’t find any resources can explain it. I also further looked at the delay type of airline_delay, the trend is slightly different from delay percentage, but I think it’s because of some extreme outliers that I don’t know how to explain.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06975efa2_1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06975efa2_1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summary can be more concrete in final conclusion: </a:t>
            </a:r>
            <a:endParaRPr/>
          </a:p>
          <a:p>
            <a:pPr indent="0" lvl="0" marL="457200" rtl="0" algn="l">
              <a:lnSpc>
                <a:spcPct val="115000"/>
              </a:lnSpc>
              <a:spcBef>
                <a:spcPts val="0"/>
              </a:spcBef>
              <a:spcAft>
                <a:spcPts val="0"/>
              </a:spcAft>
              <a:buNone/>
            </a:pPr>
            <a:r>
              <a:t/>
            </a:r>
            <a:endParaRPr>
              <a:solidFill>
                <a:schemeClr val="dk2"/>
              </a:solidFill>
            </a:endParaRPr>
          </a:p>
          <a:p>
            <a:pPr indent="0" lvl="0" marL="0" rtl="0" algn="l">
              <a:spcBef>
                <a:spcPts val="1600"/>
              </a:spcBef>
              <a:spcAft>
                <a:spcPts val="0"/>
              </a:spcAft>
              <a:buNone/>
            </a:pPr>
            <a:r>
              <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06975efa2_4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06975efa2_4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06975efa2_3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6975efa2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06975efa2_3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06975efa2_3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06975efa2_3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06975efa2_3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06975efa2_3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06975efa2_3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06975efa2_3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06975efa2_3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4012b8ff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4012b8ff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6975e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6975e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06975efa2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06975efa2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We will first look at both </a:t>
            </a:r>
            <a:r>
              <a:rPr b="1" lang="en" sz="1400">
                <a:solidFill>
                  <a:schemeClr val="dk1"/>
                </a:solidFill>
              </a:rPr>
              <a:t>departure and arrival flights</a:t>
            </a:r>
            <a:r>
              <a:rPr lang="en" sz="1400">
                <a:solidFill>
                  <a:schemeClr val="dk1"/>
                </a:solidFill>
              </a:rPr>
              <a:t> in each airport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06975ef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06975ef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06975efa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6975efa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3400"/>
              </a:spcBef>
              <a:spcAft>
                <a:spcPts val="0"/>
              </a:spcAft>
              <a:buClr>
                <a:schemeClr val="dk1"/>
              </a:buClr>
              <a:buSzPts val="1150"/>
              <a:buChar char="●"/>
            </a:pPr>
            <a:r>
              <a:rPr b="1" lang="en" sz="1150">
                <a:solidFill>
                  <a:schemeClr val="dk1"/>
                </a:solidFill>
              </a:rPr>
              <a:t>Air Carrier:</a:t>
            </a:r>
            <a:r>
              <a:rPr lang="en" sz="1150">
                <a:solidFill>
                  <a:schemeClr val="dk1"/>
                </a:solidFill>
              </a:rPr>
              <a:t> The cause of the cancellation or delay was due to circumstances within the airline's control (e.g. maintenance or crew problems, aircraft cleaning, baggage loading, fueling, etc.).</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en" sz="1150">
                <a:solidFill>
                  <a:schemeClr val="dk1"/>
                </a:solidFill>
              </a:rPr>
              <a:t>Extreme Weather:</a:t>
            </a:r>
            <a:r>
              <a:rPr lang="en" sz="1150">
                <a:solidFill>
                  <a:schemeClr val="dk1"/>
                </a:solidFill>
              </a:rPr>
              <a:t> Significant meteorological conditions (actual or forecasted) that, in the judgment of the carrier, delays or prevents the operation of a flight such as tornado, blizzard or hurricane.</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en" sz="1150">
                <a:solidFill>
                  <a:schemeClr val="dk1"/>
                </a:solidFill>
              </a:rPr>
              <a:t>National Aviation System (NAS):</a:t>
            </a:r>
            <a:r>
              <a:rPr lang="en" sz="1150">
                <a:solidFill>
                  <a:schemeClr val="dk1"/>
                </a:solidFill>
              </a:rPr>
              <a:t> Delays and cancellations attributable to the national aviation system that refer to a broad set of conditions, such as non-extreme weather conditions, airport operations, heavy traffic volume, and air traffic control.</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en" sz="1150">
                <a:solidFill>
                  <a:schemeClr val="dk1"/>
                </a:solidFill>
              </a:rPr>
              <a:t>Late-arriving aircraft:</a:t>
            </a:r>
            <a:r>
              <a:rPr lang="en" sz="1150">
                <a:solidFill>
                  <a:schemeClr val="dk1"/>
                </a:solidFill>
              </a:rPr>
              <a:t> A previous flight with same aircraft arrived late, causing the present flight to depart late.</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b="1" lang="en" sz="1150">
                <a:solidFill>
                  <a:schemeClr val="dk1"/>
                </a:solidFill>
              </a:rPr>
              <a:t>Security:</a:t>
            </a:r>
            <a:r>
              <a:rPr lang="en" sz="1150">
                <a:solidFill>
                  <a:schemeClr val="dk1"/>
                </a:solidFill>
              </a:rPr>
              <a:t> Delays or cancellations caused by evacuation of a terminal or concourse, re-boarding of aircraft because of security breach, inoperative screening equipment and/or long lines in excess of 29 minutes at screening areas.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4082a8a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4082a8a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is on the way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hyperlink" Target="https://www.ncei.noaa.go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jpg"/><Relationship Id="rId4"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hyperlink" Target="https://thepointsguy.com/guide/best-and-worst-airlines-20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7.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8.jpg"/><Relationship Id="rId5" Type="http://schemas.openxmlformats.org/officeDocument/2006/relationships/image" Target="../media/image51.png"/><Relationship Id="rId6"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panynj.gov/airports/pdf-traffic/ATR2017.pdf" TargetMode="External"/><Relationship Id="rId4" Type="http://schemas.openxmlformats.org/officeDocument/2006/relationships/hyperlink" Target="https://www.panynj.gov/airports/pdf-traffic/ATR2017.pdf" TargetMode="External"/><Relationship Id="rId5" Type="http://schemas.openxmlformats.org/officeDocument/2006/relationships/hyperlink" Target="https://www.bts.gov" TargetMode="External"/><Relationship Id="rId6"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hyperlink" Target="https://en.wikipedia.org/wiki/Flight_cancellation_and_dela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79650" y="260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000000"/>
                </a:solidFill>
              </a:rPr>
              <a:t>Secrets of Avoiding Flight </a:t>
            </a:r>
            <a:r>
              <a:rPr lang="en" sz="4800">
                <a:solidFill>
                  <a:schemeClr val="dk1"/>
                </a:solidFill>
              </a:rPr>
              <a:t>Delays at NYC</a:t>
            </a:r>
            <a:endParaRPr sz="4800">
              <a:solidFill>
                <a:schemeClr val="dk1"/>
              </a:solidFill>
            </a:endParaRPr>
          </a:p>
          <a:p>
            <a:pPr indent="0" lvl="0" marL="0" rtl="0" algn="ctr">
              <a:spcBef>
                <a:spcPts val="0"/>
              </a:spcBef>
              <a:spcAft>
                <a:spcPts val="0"/>
              </a:spcAft>
              <a:buNone/>
            </a:pPr>
            <a:r>
              <a:rPr i="1" lang="en" sz="2400">
                <a:solidFill>
                  <a:schemeClr val="dk1"/>
                </a:solidFill>
              </a:rPr>
              <a:t>Group 18</a:t>
            </a:r>
            <a:endParaRPr i="1" sz="2400">
              <a:solidFill>
                <a:schemeClr val="dk1"/>
              </a:solidFill>
            </a:endParaRPr>
          </a:p>
          <a:p>
            <a:pPr indent="0" lvl="0" marL="0" rtl="0" algn="ctr">
              <a:spcBef>
                <a:spcPts val="0"/>
              </a:spcBef>
              <a:spcAft>
                <a:spcPts val="0"/>
              </a:spcAft>
              <a:buNone/>
            </a:pPr>
            <a:r>
              <a:rPr i="1" lang="en" sz="2400">
                <a:solidFill>
                  <a:schemeClr val="dk1"/>
                </a:solidFill>
              </a:rPr>
              <a:t>October 25, 2019</a:t>
            </a:r>
            <a:endParaRPr i="1" sz="2400">
              <a:solidFill>
                <a:schemeClr val="dk1"/>
              </a:solidFill>
            </a:endParaRPr>
          </a:p>
        </p:txBody>
      </p:sp>
      <p:pic>
        <p:nvPicPr>
          <p:cNvPr id="55" name="Google Shape;55;p13"/>
          <p:cNvPicPr preferRelativeResize="0"/>
          <p:nvPr/>
        </p:nvPicPr>
        <p:blipFill>
          <a:blip r:embed="rId3">
            <a:alphaModFix/>
          </a:blip>
          <a:stretch>
            <a:fillRect/>
          </a:stretch>
        </p:blipFill>
        <p:spPr>
          <a:xfrm>
            <a:off x="2627675" y="2744375"/>
            <a:ext cx="4211700" cy="2201325"/>
          </a:xfrm>
          <a:prstGeom prst="rect">
            <a:avLst/>
          </a:prstGeom>
          <a:noFill/>
          <a:ln>
            <a:noFill/>
          </a:ln>
        </p:spPr>
      </p:pic>
      <p:pic>
        <p:nvPicPr>
          <p:cNvPr id="56" name="Google Shape;56;p13"/>
          <p:cNvPicPr preferRelativeResize="0"/>
          <p:nvPr/>
        </p:nvPicPr>
        <p:blipFill>
          <a:blip r:embed="rId4">
            <a:alphaModFix/>
          </a:blip>
          <a:stretch>
            <a:fillRect/>
          </a:stretch>
        </p:blipFill>
        <p:spPr>
          <a:xfrm>
            <a:off x="8389250" y="3868625"/>
            <a:ext cx="548075" cy="1077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Delay Percentage: Seasons</a:t>
            </a:r>
            <a:endParaRPr/>
          </a:p>
          <a:p>
            <a:pPr indent="0" lvl="0" marL="0" rtl="0" algn="l">
              <a:spcBef>
                <a:spcPts val="0"/>
              </a:spcBef>
              <a:spcAft>
                <a:spcPts val="0"/>
              </a:spcAft>
              <a:buNone/>
            </a:pPr>
            <a:r>
              <a:t/>
            </a:r>
            <a:endParaRPr/>
          </a:p>
        </p:txBody>
      </p:sp>
      <p:sp>
        <p:nvSpPr>
          <p:cNvPr id="133" name="Google Shape;133;p22"/>
          <p:cNvSpPr txBox="1"/>
          <p:nvPr/>
        </p:nvSpPr>
        <p:spPr>
          <a:xfrm>
            <a:off x="416650" y="1336300"/>
            <a:ext cx="60105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Autumn </a:t>
            </a:r>
            <a:r>
              <a:rPr lang="en"/>
              <a:t>is the best; </a:t>
            </a:r>
            <a:endParaRPr/>
          </a:p>
          <a:p>
            <a:pPr indent="0" lvl="0" marL="0" rtl="0" algn="l">
              <a:spcBef>
                <a:spcPts val="0"/>
              </a:spcBef>
              <a:spcAft>
                <a:spcPts val="0"/>
              </a:spcAft>
              <a:buNone/>
            </a:pPr>
            <a:r>
              <a:rPr b="1" lang="en"/>
              <a:t>Spring &amp; </a:t>
            </a:r>
            <a:r>
              <a:rPr b="1" lang="en"/>
              <a:t>Summer </a:t>
            </a:r>
            <a:r>
              <a:rPr lang="en"/>
              <a:t>is the worst.</a:t>
            </a:r>
            <a:endParaRPr/>
          </a:p>
          <a:p>
            <a:pPr indent="0" lvl="0" marL="0" rtl="0" algn="l">
              <a:spcBef>
                <a:spcPts val="0"/>
              </a:spcBef>
              <a:spcAft>
                <a:spcPts val="0"/>
              </a:spcAft>
              <a:buNone/>
            </a:pPr>
            <a:r>
              <a:t/>
            </a:r>
            <a:endParaRPr/>
          </a:p>
        </p:txBody>
      </p:sp>
      <p:pic>
        <p:nvPicPr>
          <p:cNvPr id="134" name="Google Shape;134;p22"/>
          <p:cNvPicPr preferRelativeResize="0"/>
          <p:nvPr/>
        </p:nvPicPr>
        <p:blipFill>
          <a:blip r:embed="rId3">
            <a:alphaModFix/>
          </a:blip>
          <a:stretch>
            <a:fillRect/>
          </a:stretch>
        </p:blipFill>
        <p:spPr>
          <a:xfrm>
            <a:off x="2814562" y="1336300"/>
            <a:ext cx="6064438" cy="3698125"/>
          </a:xfrm>
          <a:prstGeom prst="rect">
            <a:avLst/>
          </a:prstGeom>
          <a:noFill/>
          <a:ln>
            <a:noFill/>
          </a:ln>
        </p:spPr>
      </p:pic>
      <p:sp>
        <p:nvSpPr>
          <p:cNvPr id="135" name="Google Shape;135;p22"/>
          <p:cNvSpPr/>
          <p:nvPr/>
        </p:nvSpPr>
        <p:spPr>
          <a:xfrm>
            <a:off x="7750250" y="1242125"/>
            <a:ext cx="1252800" cy="3834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4859375" y="1267925"/>
            <a:ext cx="2641800" cy="38757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3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3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Percentage</a:t>
            </a:r>
            <a:r>
              <a:rPr lang="en"/>
              <a:t>: Months</a:t>
            </a:r>
            <a:endParaRPr/>
          </a:p>
          <a:p>
            <a:pPr indent="0" lvl="0" marL="0" rtl="0" algn="l">
              <a:spcBef>
                <a:spcPts val="0"/>
              </a:spcBef>
              <a:spcAft>
                <a:spcPts val="0"/>
              </a:spcAft>
              <a:buNone/>
            </a:pPr>
            <a:r>
              <a:t/>
            </a:r>
            <a:endParaRPr/>
          </a:p>
        </p:txBody>
      </p:sp>
      <p:sp>
        <p:nvSpPr>
          <p:cNvPr id="142" name="Google Shape;142;p23"/>
          <p:cNvSpPr txBox="1"/>
          <p:nvPr/>
        </p:nvSpPr>
        <p:spPr>
          <a:xfrm>
            <a:off x="451000" y="1304800"/>
            <a:ext cx="60105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Sept. to Nov.</a:t>
            </a:r>
            <a:r>
              <a:rPr lang="en">
                <a:solidFill>
                  <a:schemeClr val="dk1"/>
                </a:solidFill>
              </a:rPr>
              <a:t> is the best;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April to July </a:t>
            </a:r>
            <a:r>
              <a:rPr lang="en">
                <a:solidFill>
                  <a:schemeClr val="dk1"/>
                </a:solidFill>
              </a:rPr>
              <a:t>is the worst.</a:t>
            </a:r>
            <a:endParaRPr>
              <a:solidFill>
                <a:schemeClr val="dk1"/>
              </a:solidFill>
            </a:endParaRPr>
          </a:p>
          <a:p>
            <a:pPr indent="0" lvl="0" marL="0" rtl="0" algn="l">
              <a:spcBef>
                <a:spcPts val="0"/>
              </a:spcBef>
              <a:spcAft>
                <a:spcPts val="0"/>
              </a:spcAft>
              <a:buNone/>
            </a:pPr>
            <a:r>
              <a:t/>
            </a:r>
            <a:endParaRPr/>
          </a:p>
        </p:txBody>
      </p:sp>
      <p:pic>
        <p:nvPicPr>
          <p:cNvPr id="143" name="Google Shape;143;p23"/>
          <p:cNvPicPr preferRelativeResize="0"/>
          <p:nvPr/>
        </p:nvPicPr>
        <p:blipFill>
          <a:blip r:embed="rId3">
            <a:alphaModFix/>
          </a:blip>
          <a:stretch>
            <a:fillRect/>
          </a:stretch>
        </p:blipFill>
        <p:spPr>
          <a:xfrm>
            <a:off x="2896820" y="1304800"/>
            <a:ext cx="5855529" cy="3838700"/>
          </a:xfrm>
          <a:prstGeom prst="rect">
            <a:avLst/>
          </a:prstGeom>
          <a:noFill/>
          <a:ln>
            <a:noFill/>
          </a:ln>
        </p:spPr>
      </p:pic>
      <p:sp>
        <p:nvSpPr>
          <p:cNvPr id="144" name="Google Shape;144;p23"/>
          <p:cNvSpPr/>
          <p:nvPr/>
        </p:nvSpPr>
        <p:spPr>
          <a:xfrm>
            <a:off x="6988250" y="1242125"/>
            <a:ext cx="1252800" cy="3681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4876900" y="1267925"/>
            <a:ext cx="1584600" cy="36552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3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3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a:t>
            </a:r>
            <a:r>
              <a:rPr lang="en"/>
              <a:t>Percentage:</a:t>
            </a:r>
            <a:r>
              <a:rPr lang="en"/>
              <a:t> Days in a Week</a:t>
            </a:r>
            <a:endParaRPr/>
          </a:p>
          <a:p>
            <a:pPr indent="0" lvl="0" marL="0" rtl="0" algn="l">
              <a:spcBef>
                <a:spcPts val="0"/>
              </a:spcBef>
              <a:spcAft>
                <a:spcPts val="0"/>
              </a:spcAft>
              <a:buNone/>
            </a:pPr>
            <a:r>
              <a:t/>
            </a:r>
            <a:endParaRPr/>
          </a:p>
        </p:txBody>
      </p:sp>
      <p:sp>
        <p:nvSpPr>
          <p:cNvPr id="151" name="Google Shape;151;p24"/>
          <p:cNvSpPr txBox="1"/>
          <p:nvPr/>
        </p:nvSpPr>
        <p:spPr>
          <a:xfrm>
            <a:off x="442275" y="1296000"/>
            <a:ext cx="60105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Sat.</a:t>
            </a:r>
            <a:r>
              <a:rPr lang="en"/>
              <a:t> is the best; </a:t>
            </a:r>
            <a:endParaRPr/>
          </a:p>
          <a:p>
            <a:pPr indent="0" lvl="0" marL="0" rtl="0" algn="l">
              <a:spcBef>
                <a:spcPts val="0"/>
              </a:spcBef>
              <a:spcAft>
                <a:spcPts val="0"/>
              </a:spcAft>
              <a:buNone/>
            </a:pPr>
            <a:r>
              <a:rPr b="1" lang="en"/>
              <a:t>Fri.</a:t>
            </a:r>
            <a:r>
              <a:rPr lang="en"/>
              <a:t> is the worst. </a:t>
            </a:r>
            <a:endParaRPr/>
          </a:p>
        </p:txBody>
      </p:sp>
      <p:pic>
        <p:nvPicPr>
          <p:cNvPr id="152" name="Google Shape;152;p24"/>
          <p:cNvPicPr preferRelativeResize="0"/>
          <p:nvPr/>
        </p:nvPicPr>
        <p:blipFill>
          <a:blip r:embed="rId3">
            <a:alphaModFix/>
          </a:blip>
          <a:stretch>
            <a:fillRect/>
          </a:stretch>
        </p:blipFill>
        <p:spPr>
          <a:xfrm>
            <a:off x="2662275" y="1296000"/>
            <a:ext cx="6010500" cy="3733893"/>
          </a:xfrm>
          <a:prstGeom prst="rect">
            <a:avLst/>
          </a:prstGeom>
          <a:noFill/>
          <a:ln>
            <a:noFill/>
          </a:ln>
        </p:spPr>
      </p:pic>
      <p:sp>
        <p:nvSpPr>
          <p:cNvPr id="153" name="Google Shape;153;p24"/>
          <p:cNvSpPr/>
          <p:nvPr/>
        </p:nvSpPr>
        <p:spPr>
          <a:xfrm>
            <a:off x="6452775" y="1258400"/>
            <a:ext cx="639900" cy="38349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7268875" y="1245500"/>
            <a:ext cx="639900" cy="3834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3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3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a:t>
            </a:r>
            <a:r>
              <a:rPr lang="en"/>
              <a:t>Percentage:</a:t>
            </a:r>
            <a:r>
              <a:rPr lang="en"/>
              <a:t> Time in a Day</a:t>
            </a:r>
            <a:endParaRPr/>
          </a:p>
          <a:p>
            <a:pPr indent="0" lvl="0" marL="0" rtl="0" algn="l">
              <a:spcBef>
                <a:spcPts val="0"/>
              </a:spcBef>
              <a:spcAft>
                <a:spcPts val="0"/>
              </a:spcAft>
              <a:buNone/>
            </a:pPr>
            <a:r>
              <a:t/>
            </a:r>
            <a:endParaRPr/>
          </a:p>
        </p:txBody>
      </p:sp>
      <p:sp>
        <p:nvSpPr>
          <p:cNvPr id="160" name="Google Shape;160;p25"/>
          <p:cNvSpPr txBox="1"/>
          <p:nvPr/>
        </p:nvSpPr>
        <p:spPr>
          <a:xfrm>
            <a:off x="311700" y="1348500"/>
            <a:ext cx="60105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Early in the morning</a:t>
            </a:r>
            <a:r>
              <a:rPr lang="en"/>
              <a:t> is the best; </a:t>
            </a:r>
            <a:endParaRPr/>
          </a:p>
          <a:p>
            <a:pPr indent="0" lvl="0" marL="0" rtl="0" algn="l">
              <a:spcBef>
                <a:spcPts val="0"/>
              </a:spcBef>
              <a:spcAft>
                <a:spcPts val="0"/>
              </a:spcAft>
              <a:buNone/>
            </a:pPr>
            <a:r>
              <a:rPr b="1" lang="en"/>
              <a:t>Around 8pm</a:t>
            </a:r>
            <a:r>
              <a:rPr lang="en"/>
              <a:t> is the worst.</a:t>
            </a:r>
            <a:endParaRPr/>
          </a:p>
        </p:txBody>
      </p:sp>
      <p:pic>
        <p:nvPicPr>
          <p:cNvPr id="161" name="Google Shape;161;p25"/>
          <p:cNvPicPr preferRelativeResize="0"/>
          <p:nvPr/>
        </p:nvPicPr>
        <p:blipFill>
          <a:blip r:embed="rId3">
            <a:alphaModFix/>
          </a:blip>
          <a:stretch>
            <a:fillRect/>
          </a:stretch>
        </p:blipFill>
        <p:spPr>
          <a:xfrm>
            <a:off x="2915143" y="1348500"/>
            <a:ext cx="5788881" cy="3795000"/>
          </a:xfrm>
          <a:prstGeom prst="rect">
            <a:avLst/>
          </a:prstGeom>
          <a:noFill/>
          <a:ln>
            <a:noFill/>
          </a:ln>
        </p:spPr>
      </p:pic>
      <p:sp>
        <p:nvSpPr>
          <p:cNvPr id="162" name="Google Shape;162;p25"/>
          <p:cNvSpPr/>
          <p:nvPr/>
        </p:nvSpPr>
        <p:spPr>
          <a:xfrm>
            <a:off x="3635450" y="1242125"/>
            <a:ext cx="1252800" cy="3795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6934300" y="1267925"/>
            <a:ext cx="1252800" cy="3699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3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3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Delay Time (if Delayed) </a:t>
            </a:r>
            <a:endParaRPr/>
          </a:p>
        </p:txBody>
      </p:sp>
      <p:pic>
        <p:nvPicPr>
          <p:cNvPr id="169" name="Google Shape;169;p26"/>
          <p:cNvPicPr preferRelativeResize="0"/>
          <p:nvPr/>
        </p:nvPicPr>
        <p:blipFill>
          <a:blip r:embed="rId3">
            <a:alphaModFix/>
          </a:blip>
          <a:stretch>
            <a:fillRect/>
          </a:stretch>
        </p:blipFill>
        <p:spPr>
          <a:xfrm>
            <a:off x="1433300" y="1042674"/>
            <a:ext cx="3027750" cy="1902700"/>
          </a:xfrm>
          <a:prstGeom prst="rect">
            <a:avLst/>
          </a:prstGeom>
          <a:noFill/>
          <a:ln>
            <a:noFill/>
          </a:ln>
        </p:spPr>
      </p:pic>
      <p:pic>
        <p:nvPicPr>
          <p:cNvPr id="170" name="Google Shape;170;p26"/>
          <p:cNvPicPr preferRelativeResize="0"/>
          <p:nvPr/>
        </p:nvPicPr>
        <p:blipFill>
          <a:blip r:embed="rId4">
            <a:alphaModFix/>
          </a:blip>
          <a:stretch>
            <a:fillRect/>
          </a:stretch>
        </p:blipFill>
        <p:spPr>
          <a:xfrm>
            <a:off x="4631175" y="1002350"/>
            <a:ext cx="3095549" cy="2090250"/>
          </a:xfrm>
          <a:prstGeom prst="rect">
            <a:avLst/>
          </a:prstGeom>
          <a:noFill/>
          <a:ln>
            <a:noFill/>
          </a:ln>
        </p:spPr>
      </p:pic>
      <p:pic>
        <p:nvPicPr>
          <p:cNvPr id="171" name="Google Shape;171;p26"/>
          <p:cNvPicPr preferRelativeResize="0"/>
          <p:nvPr/>
        </p:nvPicPr>
        <p:blipFill>
          <a:blip r:embed="rId5">
            <a:alphaModFix/>
          </a:blip>
          <a:stretch>
            <a:fillRect/>
          </a:stretch>
        </p:blipFill>
        <p:spPr>
          <a:xfrm>
            <a:off x="1365500" y="3012825"/>
            <a:ext cx="3095549" cy="1980758"/>
          </a:xfrm>
          <a:prstGeom prst="rect">
            <a:avLst/>
          </a:prstGeom>
          <a:noFill/>
          <a:ln>
            <a:noFill/>
          </a:ln>
        </p:spPr>
      </p:pic>
      <p:pic>
        <p:nvPicPr>
          <p:cNvPr id="172" name="Google Shape;172;p26"/>
          <p:cNvPicPr preferRelativeResize="0"/>
          <p:nvPr/>
        </p:nvPicPr>
        <p:blipFill>
          <a:blip r:embed="rId6">
            <a:alphaModFix/>
          </a:blip>
          <a:stretch>
            <a:fillRect/>
          </a:stretch>
        </p:blipFill>
        <p:spPr>
          <a:xfrm>
            <a:off x="4631175" y="3053269"/>
            <a:ext cx="3095549" cy="2090231"/>
          </a:xfrm>
          <a:prstGeom prst="rect">
            <a:avLst/>
          </a:prstGeom>
          <a:noFill/>
          <a:ln>
            <a:noFill/>
          </a:ln>
        </p:spPr>
      </p:pic>
      <p:grpSp>
        <p:nvGrpSpPr>
          <p:cNvPr id="173" name="Google Shape;173;p26"/>
          <p:cNvGrpSpPr/>
          <p:nvPr/>
        </p:nvGrpSpPr>
        <p:grpSpPr>
          <a:xfrm>
            <a:off x="2382675" y="1008000"/>
            <a:ext cx="5127225" cy="4024850"/>
            <a:chOff x="2382675" y="1008000"/>
            <a:chExt cx="5127225" cy="4024850"/>
          </a:xfrm>
        </p:grpSpPr>
        <p:sp>
          <p:nvSpPr>
            <p:cNvPr id="174" name="Google Shape;174;p26"/>
            <p:cNvSpPr/>
            <p:nvPr/>
          </p:nvSpPr>
          <p:spPr>
            <a:xfrm>
              <a:off x="6862125" y="1008000"/>
              <a:ext cx="518400" cy="1937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5653600" y="1008025"/>
              <a:ext cx="829200" cy="19806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3942750" y="1042675"/>
              <a:ext cx="518400" cy="1902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2382675" y="1042800"/>
              <a:ext cx="1337100" cy="19026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3719725" y="3012825"/>
              <a:ext cx="337500" cy="2019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3291850" y="3012950"/>
              <a:ext cx="364200" cy="20199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5064575" y="3051900"/>
              <a:ext cx="518400" cy="1980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6991500" y="3071600"/>
              <a:ext cx="518400" cy="19374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3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0" y="382700"/>
            <a:ext cx="4681800" cy="233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Weather Condition Analysis </a:t>
            </a:r>
            <a:endParaRPr/>
          </a:p>
        </p:txBody>
      </p:sp>
      <p:sp>
        <p:nvSpPr>
          <p:cNvPr id="187" name="Google Shape;187;p27"/>
          <p:cNvSpPr txBox="1"/>
          <p:nvPr>
            <p:ph idx="1" type="subTitle"/>
          </p:nvPr>
        </p:nvSpPr>
        <p:spPr>
          <a:xfrm>
            <a:off x="318300" y="29697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Sonal</a:t>
            </a:r>
            <a:endParaRPr/>
          </a:p>
        </p:txBody>
      </p:sp>
      <p:sp>
        <p:nvSpPr>
          <p:cNvPr id="188" name="Google Shape;188;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Which</a:t>
            </a:r>
            <a:r>
              <a:rPr lang="en"/>
              <a:t> weather condition is the worst</a:t>
            </a:r>
            <a:endParaRPr/>
          </a:p>
          <a:p>
            <a:pPr indent="-342900" lvl="0" marL="457200" rtl="0" algn="l">
              <a:spcBef>
                <a:spcPts val="0"/>
              </a:spcBef>
              <a:spcAft>
                <a:spcPts val="0"/>
              </a:spcAft>
              <a:buSzPts val="1800"/>
              <a:buAutoNum type="arabicPeriod"/>
            </a:pPr>
            <a:r>
              <a:rPr lang="en"/>
              <a:t>Weather delays frequency per month</a:t>
            </a:r>
            <a:endParaRPr/>
          </a:p>
          <a:p>
            <a:pPr indent="-342900" lvl="0" marL="457200" rtl="0" algn="l">
              <a:spcBef>
                <a:spcPts val="0"/>
              </a:spcBef>
              <a:spcAft>
                <a:spcPts val="0"/>
              </a:spcAft>
              <a:buSzPts val="1800"/>
              <a:buAutoNum type="arabicPeriod"/>
            </a:pPr>
            <a:r>
              <a:rPr lang="en"/>
              <a:t>weather conditions per airport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3648900" y="1668575"/>
            <a:ext cx="4540424" cy="2972150"/>
          </a:xfrm>
          <a:prstGeom prst="rect">
            <a:avLst/>
          </a:prstGeom>
          <a:noFill/>
          <a:ln>
            <a:noFill/>
          </a:ln>
        </p:spPr>
      </p:pic>
      <p:sp>
        <p:nvSpPr>
          <p:cNvPr id="194" name="Google Shape;194;p28"/>
          <p:cNvSpPr txBox="1"/>
          <p:nvPr>
            <p:ph type="title"/>
          </p:nvPr>
        </p:nvSpPr>
        <p:spPr>
          <a:xfrm>
            <a:off x="152400" y="18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Conditions E</a:t>
            </a:r>
            <a:r>
              <a:rPr lang="en"/>
              <a:t>ffect on Major</a:t>
            </a:r>
            <a:r>
              <a:rPr lang="en"/>
              <a:t> NYC Airports</a:t>
            </a:r>
            <a:endParaRPr/>
          </a:p>
        </p:txBody>
      </p:sp>
      <p:sp>
        <p:nvSpPr>
          <p:cNvPr id="195" name="Google Shape;195;p28"/>
          <p:cNvSpPr txBox="1"/>
          <p:nvPr/>
        </p:nvSpPr>
        <p:spPr>
          <a:xfrm>
            <a:off x="783675" y="4395800"/>
            <a:ext cx="8276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Cloudy weather</a:t>
            </a:r>
            <a:r>
              <a:rPr lang="en"/>
              <a:t> condition affects the most</a:t>
            </a:r>
            <a:endParaRPr/>
          </a:p>
          <a:p>
            <a:pPr indent="0" lvl="0" marL="0" rtl="0" algn="l">
              <a:spcBef>
                <a:spcPts val="0"/>
              </a:spcBef>
              <a:spcAft>
                <a:spcPts val="0"/>
              </a:spcAft>
              <a:buClr>
                <a:schemeClr val="dk1"/>
              </a:buClr>
              <a:buSzPts val="1100"/>
              <a:buFont typeface="Arial"/>
              <a:buNone/>
            </a:pPr>
            <a:r>
              <a:rPr lang="en">
                <a:solidFill>
                  <a:schemeClr val="dk1"/>
                </a:solidFill>
              </a:rPr>
              <a:t>All three airports have </a:t>
            </a:r>
            <a:r>
              <a:rPr b="1" lang="en">
                <a:solidFill>
                  <a:srgbClr val="FF0000"/>
                </a:solidFill>
              </a:rPr>
              <a:t>the similar effect for cloudy and snow </a:t>
            </a:r>
            <a:r>
              <a:rPr lang="en">
                <a:solidFill>
                  <a:schemeClr val="dk1"/>
                </a:solidFill>
              </a:rPr>
              <a:t>as they have same geographical region</a:t>
            </a:r>
            <a:endParaRPr>
              <a:solidFill>
                <a:schemeClr val="dk1"/>
              </a:solidFill>
            </a:endParaRPr>
          </a:p>
          <a:p>
            <a:pPr indent="0" lvl="0" marL="0" rtl="0" algn="l">
              <a:spcBef>
                <a:spcPts val="0"/>
              </a:spcBef>
              <a:spcAft>
                <a:spcPts val="0"/>
              </a:spcAft>
              <a:buNone/>
            </a:pPr>
            <a:r>
              <a:t/>
            </a:r>
            <a:endParaRPr/>
          </a:p>
        </p:txBody>
      </p:sp>
      <p:pic>
        <p:nvPicPr>
          <p:cNvPr id="196" name="Google Shape;196;p28"/>
          <p:cNvPicPr preferRelativeResize="0"/>
          <p:nvPr/>
        </p:nvPicPr>
        <p:blipFill>
          <a:blip r:embed="rId4">
            <a:alphaModFix/>
          </a:blip>
          <a:stretch>
            <a:fillRect/>
          </a:stretch>
        </p:blipFill>
        <p:spPr>
          <a:xfrm>
            <a:off x="458550" y="908025"/>
            <a:ext cx="2741956" cy="3303225"/>
          </a:xfrm>
          <a:prstGeom prst="rect">
            <a:avLst/>
          </a:prstGeom>
          <a:noFill/>
          <a:ln>
            <a:noFill/>
          </a:ln>
        </p:spPr>
      </p:pic>
      <p:sp>
        <p:nvSpPr>
          <p:cNvPr id="197" name="Google Shape;197;p28"/>
          <p:cNvSpPr txBox="1"/>
          <p:nvPr/>
        </p:nvSpPr>
        <p:spPr>
          <a:xfrm>
            <a:off x="4025288" y="817950"/>
            <a:ext cx="3474900" cy="9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Dataset</a:t>
            </a:r>
            <a:r>
              <a:rPr lang="en"/>
              <a:t>: </a:t>
            </a:r>
            <a:r>
              <a:rPr lang="en" sz="1200">
                <a:solidFill>
                  <a:schemeClr val="dk1"/>
                </a:solidFill>
              </a:rPr>
              <a:t>Weather data</a:t>
            </a:r>
            <a:r>
              <a:rPr lang="en"/>
              <a:t> </a:t>
            </a:r>
            <a:r>
              <a:rPr lang="en" sz="1200">
                <a:solidFill>
                  <a:schemeClr val="dk1"/>
                </a:solidFill>
              </a:rPr>
              <a:t>collected at various US airports every 6 hours through 2017.</a:t>
            </a:r>
            <a:endParaRPr sz="1200">
              <a:solidFill>
                <a:schemeClr val="dk1"/>
              </a:solidFill>
            </a:endParaRPr>
          </a:p>
          <a:p>
            <a:pPr indent="0" lvl="0" marL="0" rtl="0" algn="l">
              <a:spcBef>
                <a:spcPts val="0"/>
              </a:spcBef>
              <a:spcAft>
                <a:spcPts val="0"/>
              </a:spcAft>
              <a:buNone/>
            </a:pPr>
            <a:r>
              <a:rPr lang="en" sz="1200" u="sng">
                <a:solidFill>
                  <a:srgbClr val="4A86E8"/>
                </a:solidFill>
                <a:hlinkClick r:id="rId5"/>
              </a:rPr>
              <a:t>National Centers for Environmental Information</a:t>
            </a:r>
            <a:endParaRPr sz="1200">
              <a:solidFill>
                <a:srgbClr val="4A86E8"/>
              </a:solidFill>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9"/>
          <p:cNvPicPr preferRelativeResize="0"/>
          <p:nvPr/>
        </p:nvPicPr>
        <p:blipFill>
          <a:blip r:embed="rId3">
            <a:alphaModFix/>
          </a:blip>
          <a:stretch>
            <a:fillRect/>
          </a:stretch>
        </p:blipFill>
        <p:spPr>
          <a:xfrm>
            <a:off x="1222200" y="744575"/>
            <a:ext cx="6535900" cy="3565045"/>
          </a:xfrm>
          <a:prstGeom prst="rect">
            <a:avLst/>
          </a:prstGeom>
          <a:noFill/>
          <a:ln>
            <a:noFill/>
          </a:ln>
        </p:spPr>
      </p:pic>
      <p:sp>
        <p:nvSpPr>
          <p:cNvPr id="203" name="Google Shape;203;p29"/>
          <p:cNvSpPr txBox="1"/>
          <p:nvPr>
            <p:ph type="title"/>
          </p:nvPr>
        </p:nvSpPr>
        <p:spPr>
          <a:xfrm>
            <a:off x="173950" y="108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Condition:</a:t>
            </a:r>
            <a:r>
              <a:rPr lang="en"/>
              <a:t> Months</a:t>
            </a:r>
            <a:endParaRPr/>
          </a:p>
        </p:txBody>
      </p:sp>
      <p:sp>
        <p:nvSpPr>
          <p:cNvPr id="204" name="Google Shape;204;p29"/>
          <p:cNvSpPr txBox="1"/>
          <p:nvPr/>
        </p:nvSpPr>
        <p:spPr>
          <a:xfrm>
            <a:off x="904200" y="4309625"/>
            <a:ext cx="73356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Mostly </a:t>
            </a:r>
            <a:r>
              <a:rPr b="1" lang="en">
                <a:solidFill>
                  <a:srgbClr val="FF0000"/>
                </a:solidFill>
              </a:rPr>
              <a:t>cloudy weather in winter and summer</a:t>
            </a:r>
            <a:endParaRPr b="1">
              <a:solidFill>
                <a:srgbClr val="FF0000"/>
              </a:solidFill>
            </a:endParaRPr>
          </a:p>
          <a:p>
            <a:pPr indent="0" lvl="0" marL="0" rtl="0" algn="l">
              <a:spcBef>
                <a:spcPts val="0"/>
              </a:spcBef>
              <a:spcAft>
                <a:spcPts val="0"/>
              </a:spcAft>
              <a:buNone/>
            </a:pPr>
            <a:r>
              <a:rPr lang="en"/>
              <a:t>Snow affects during winter only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 name="Google Shape;205;p29"/>
          <p:cNvSpPr/>
          <p:nvPr/>
        </p:nvSpPr>
        <p:spPr>
          <a:xfrm>
            <a:off x="2064150" y="820775"/>
            <a:ext cx="1377600" cy="2945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7009300" y="820675"/>
            <a:ext cx="596400" cy="2945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3901100" y="1729800"/>
            <a:ext cx="2939100" cy="20361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3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3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4100" y="106675"/>
            <a:ext cx="895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Condition: Seasons</a:t>
            </a:r>
            <a:endParaRPr/>
          </a:p>
        </p:txBody>
      </p:sp>
      <p:pic>
        <p:nvPicPr>
          <p:cNvPr id="213" name="Google Shape;213;p30"/>
          <p:cNvPicPr preferRelativeResize="0"/>
          <p:nvPr/>
        </p:nvPicPr>
        <p:blipFill>
          <a:blip r:embed="rId3">
            <a:alphaModFix/>
          </a:blip>
          <a:stretch>
            <a:fillRect/>
          </a:stretch>
        </p:blipFill>
        <p:spPr>
          <a:xfrm>
            <a:off x="152400" y="721238"/>
            <a:ext cx="8839202" cy="3701029"/>
          </a:xfrm>
          <a:prstGeom prst="rect">
            <a:avLst/>
          </a:prstGeom>
          <a:noFill/>
          <a:ln>
            <a:noFill/>
          </a:ln>
        </p:spPr>
      </p:pic>
      <p:sp>
        <p:nvSpPr>
          <p:cNvPr id="214" name="Google Shape;214;p30"/>
          <p:cNvSpPr txBox="1"/>
          <p:nvPr/>
        </p:nvSpPr>
        <p:spPr>
          <a:xfrm>
            <a:off x="607950" y="4464150"/>
            <a:ext cx="702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JFK is bad in winter. However, </a:t>
            </a:r>
            <a:r>
              <a:rPr b="1" lang="en">
                <a:solidFill>
                  <a:srgbClr val="FF0000"/>
                </a:solidFill>
              </a:rPr>
              <a:t>LGA has less delays percentage</a:t>
            </a:r>
            <a:r>
              <a:rPr lang="en"/>
              <a:t> during extreme we</a:t>
            </a:r>
            <a:r>
              <a:rPr lang="en"/>
              <a:t>ather like winter</a:t>
            </a:r>
            <a:r>
              <a:rPr lang="en"/>
              <a:t> </a:t>
            </a:r>
            <a:br>
              <a:rPr lang="en"/>
            </a:b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Airline Analysis </a:t>
            </a:r>
            <a:endParaRPr/>
          </a:p>
        </p:txBody>
      </p:sp>
      <p:sp>
        <p:nvSpPr>
          <p:cNvPr id="220" name="Google Shape;220;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Jianing</a:t>
            </a:r>
            <a:endParaRPr/>
          </a:p>
        </p:txBody>
      </p:sp>
      <p:sp>
        <p:nvSpPr>
          <p:cNvPr id="221" name="Google Shape;221;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Airline Rank </a:t>
            </a:r>
            <a:endParaRPr/>
          </a:p>
          <a:p>
            <a:pPr indent="-342900" lvl="0" marL="457200" rtl="0" algn="l">
              <a:spcBef>
                <a:spcPts val="0"/>
              </a:spcBef>
              <a:spcAft>
                <a:spcPts val="0"/>
              </a:spcAft>
              <a:buSzPts val="1800"/>
              <a:buAutoNum type="arabicPeriod"/>
            </a:pPr>
            <a:r>
              <a:rPr lang="en"/>
              <a:t>Airline Delay Analysis </a:t>
            </a:r>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help passengers in NYC area to avoid flight delays with data analytics?</a:t>
            </a:r>
            <a:endParaRPr/>
          </a:p>
        </p:txBody>
      </p:sp>
      <p:sp>
        <p:nvSpPr>
          <p:cNvPr id="62" name="Google Shape;62;p14"/>
          <p:cNvSpPr txBox="1"/>
          <p:nvPr>
            <p:ph idx="1" type="body"/>
          </p:nvPr>
        </p:nvSpPr>
        <p:spPr>
          <a:xfrm>
            <a:off x="311700" y="1654050"/>
            <a:ext cx="6402600" cy="29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1. Overview of NYC Airports - EWR, JFK and LGA</a:t>
            </a:r>
            <a:endParaRPr sz="1800"/>
          </a:p>
          <a:p>
            <a:pPr indent="0" lvl="0" marL="0" rtl="0" algn="l">
              <a:spcBef>
                <a:spcPts val="1600"/>
              </a:spcBef>
              <a:spcAft>
                <a:spcPts val="0"/>
              </a:spcAft>
              <a:buClr>
                <a:schemeClr val="dk1"/>
              </a:buClr>
              <a:buSzPts val="1100"/>
              <a:buFont typeface="Arial"/>
              <a:buNone/>
            </a:pPr>
            <a:r>
              <a:rPr lang="en" sz="1800"/>
              <a:t>2. Delay Patterns in Time  </a:t>
            </a:r>
            <a:endParaRPr sz="1800"/>
          </a:p>
          <a:p>
            <a:pPr indent="0" lvl="0" marL="0" rtl="0" algn="l">
              <a:spcBef>
                <a:spcPts val="1600"/>
              </a:spcBef>
              <a:spcAft>
                <a:spcPts val="0"/>
              </a:spcAft>
              <a:buClr>
                <a:schemeClr val="dk1"/>
              </a:buClr>
              <a:buSzPts val="1100"/>
              <a:buFont typeface="Arial"/>
              <a:buNone/>
            </a:pPr>
            <a:r>
              <a:rPr lang="en" sz="1800"/>
              <a:t>3. Weather Condition Analysis  </a:t>
            </a:r>
            <a:endParaRPr sz="1800"/>
          </a:p>
          <a:p>
            <a:pPr indent="0" lvl="0" marL="0" rtl="0" algn="l">
              <a:spcBef>
                <a:spcPts val="1600"/>
              </a:spcBef>
              <a:spcAft>
                <a:spcPts val="0"/>
              </a:spcAft>
              <a:buNone/>
            </a:pPr>
            <a:r>
              <a:rPr lang="en" sz="1800"/>
              <a:t>4. Airline Analysis</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cxnSp>
        <p:nvCxnSpPr>
          <p:cNvPr id="63" name="Google Shape;63;p14"/>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64" name="Google Shape;64;p14"/>
          <p:cNvPicPr preferRelativeResize="0"/>
          <p:nvPr/>
        </p:nvPicPr>
        <p:blipFill>
          <a:blip r:embed="rId3">
            <a:alphaModFix/>
          </a:blip>
          <a:stretch>
            <a:fillRect/>
          </a:stretch>
        </p:blipFill>
        <p:spPr>
          <a:xfrm>
            <a:off x="5873176" y="2405251"/>
            <a:ext cx="2783325" cy="185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4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3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4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b="0" l="6857" r="8382" t="0"/>
          <a:stretch/>
        </p:blipFill>
        <p:spPr>
          <a:xfrm>
            <a:off x="365225" y="1721913"/>
            <a:ext cx="2712650" cy="1952250"/>
          </a:xfrm>
          <a:prstGeom prst="rect">
            <a:avLst/>
          </a:prstGeom>
          <a:noFill/>
          <a:ln>
            <a:noFill/>
          </a:ln>
        </p:spPr>
      </p:pic>
      <p:pic>
        <p:nvPicPr>
          <p:cNvPr id="227" name="Google Shape;227;p32"/>
          <p:cNvPicPr preferRelativeResize="0"/>
          <p:nvPr/>
        </p:nvPicPr>
        <p:blipFill rotWithShape="1">
          <a:blip r:embed="rId4">
            <a:alphaModFix/>
          </a:blip>
          <a:srcRect b="0" l="13334" r="12503" t="0"/>
          <a:stretch/>
        </p:blipFill>
        <p:spPr>
          <a:xfrm>
            <a:off x="5962925" y="1554750"/>
            <a:ext cx="2712649" cy="2178300"/>
          </a:xfrm>
          <a:prstGeom prst="rect">
            <a:avLst/>
          </a:prstGeom>
          <a:noFill/>
          <a:ln>
            <a:noFill/>
          </a:ln>
        </p:spPr>
      </p:pic>
      <p:sp>
        <p:nvSpPr>
          <p:cNvPr id="228" name="Google Shape;228;p32"/>
          <p:cNvSpPr/>
          <p:nvPr/>
        </p:nvSpPr>
        <p:spPr>
          <a:xfrm>
            <a:off x="365250" y="1322475"/>
            <a:ext cx="2712600" cy="303540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5962950" y="1322475"/>
            <a:ext cx="2712600" cy="303540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ph type="title"/>
          </p:nvPr>
        </p:nvSpPr>
        <p:spPr>
          <a:xfrm>
            <a:off x="311700" y="11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Airlines in NYC Airports</a:t>
            </a:r>
            <a:endParaRPr/>
          </a:p>
        </p:txBody>
      </p:sp>
      <p:sp>
        <p:nvSpPr>
          <p:cNvPr id="231" name="Google Shape;231;p32"/>
          <p:cNvSpPr txBox="1"/>
          <p:nvPr/>
        </p:nvSpPr>
        <p:spPr>
          <a:xfrm>
            <a:off x="2238225" y="834213"/>
            <a:ext cx="4430700" cy="3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Airline Percentage for NYC Airports</a:t>
            </a:r>
            <a:endParaRPr sz="1600"/>
          </a:p>
        </p:txBody>
      </p:sp>
      <p:pic>
        <p:nvPicPr>
          <p:cNvPr id="232" name="Google Shape;232;p32"/>
          <p:cNvPicPr preferRelativeResize="0"/>
          <p:nvPr/>
        </p:nvPicPr>
        <p:blipFill rotWithShape="1">
          <a:blip r:embed="rId5">
            <a:alphaModFix/>
          </a:blip>
          <a:srcRect b="0" l="11384" r="14447" t="0"/>
          <a:stretch/>
        </p:blipFill>
        <p:spPr>
          <a:xfrm>
            <a:off x="3103087" y="1554738"/>
            <a:ext cx="2834639" cy="2286610"/>
          </a:xfrm>
          <a:prstGeom prst="rect">
            <a:avLst/>
          </a:prstGeom>
          <a:noFill/>
          <a:ln>
            <a:noFill/>
          </a:ln>
        </p:spPr>
      </p:pic>
      <p:sp>
        <p:nvSpPr>
          <p:cNvPr id="233" name="Google Shape;233;p32"/>
          <p:cNvSpPr txBox="1"/>
          <p:nvPr/>
        </p:nvSpPr>
        <p:spPr>
          <a:xfrm>
            <a:off x="1499725" y="3916413"/>
            <a:ext cx="616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JFK</a:t>
            </a:r>
            <a:endParaRPr b="1"/>
          </a:p>
        </p:txBody>
      </p:sp>
      <p:sp>
        <p:nvSpPr>
          <p:cNvPr id="234" name="Google Shape;234;p32"/>
          <p:cNvSpPr txBox="1"/>
          <p:nvPr/>
        </p:nvSpPr>
        <p:spPr>
          <a:xfrm>
            <a:off x="4212300" y="3916413"/>
            <a:ext cx="616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EWR</a:t>
            </a:r>
            <a:endParaRPr b="1"/>
          </a:p>
        </p:txBody>
      </p:sp>
      <p:sp>
        <p:nvSpPr>
          <p:cNvPr id="235" name="Google Shape;235;p32"/>
          <p:cNvSpPr txBox="1"/>
          <p:nvPr/>
        </p:nvSpPr>
        <p:spPr>
          <a:xfrm>
            <a:off x="7011150" y="3916413"/>
            <a:ext cx="616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LGA</a:t>
            </a:r>
            <a:endParaRPr b="1"/>
          </a:p>
        </p:txBody>
      </p:sp>
      <p:sp>
        <p:nvSpPr>
          <p:cNvPr id="236" name="Google Shape;236;p32"/>
          <p:cNvSpPr/>
          <p:nvPr/>
        </p:nvSpPr>
        <p:spPr>
          <a:xfrm>
            <a:off x="3162075" y="1322475"/>
            <a:ext cx="2712600" cy="303540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311700" y="11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Airline Rank</a:t>
            </a:r>
            <a:endParaRPr/>
          </a:p>
        </p:txBody>
      </p:sp>
      <p:pic>
        <p:nvPicPr>
          <p:cNvPr id="242" name="Google Shape;242;p33"/>
          <p:cNvPicPr preferRelativeResize="0"/>
          <p:nvPr/>
        </p:nvPicPr>
        <p:blipFill>
          <a:blip r:embed="rId3">
            <a:alphaModFix/>
          </a:blip>
          <a:stretch>
            <a:fillRect/>
          </a:stretch>
        </p:blipFill>
        <p:spPr>
          <a:xfrm>
            <a:off x="896500" y="1109087"/>
            <a:ext cx="2424400" cy="3093000"/>
          </a:xfrm>
          <a:prstGeom prst="rect">
            <a:avLst/>
          </a:prstGeom>
          <a:noFill/>
          <a:ln>
            <a:noFill/>
          </a:ln>
        </p:spPr>
      </p:pic>
      <p:sp>
        <p:nvSpPr>
          <p:cNvPr id="243" name="Google Shape;243;p33"/>
          <p:cNvSpPr txBox="1"/>
          <p:nvPr/>
        </p:nvSpPr>
        <p:spPr>
          <a:xfrm>
            <a:off x="635000" y="685538"/>
            <a:ext cx="3159900" cy="3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Airline Rank in 2017</a:t>
            </a:r>
            <a:endParaRPr sz="1600"/>
          </a:p>
        </p:txBody>
      </p:sp>
      <p:grpSp>
        <p:nvGrpSpPr>
          <p:cNvPr id="244" name="Google Shape;244;p33"/>
          <p:cNvGrpSpPr/>
          <p:nvPr/>
        </p:nvGrpSpPr>
        <p:grpSpPr>
          <a:xfrm>
            <a:off x="3533580" y="652127"/>
            <a:ext cx="5462550" cy="3920016"/>
            <a:chOff x="3533875" y="656523"/>
            <a:chExt cx="5499950" cy="4192531"/>
          </a:xfrm>
        </p:grpSpPr>
        <p:sp>
          <p:nvSpPr>
            <p:cNvPr id="245" name="Google Shape;245;p33"/>
            <p:cNvSpPr txBox="1"/>
            <p:nvPr/>
          </p:nvSpPr>
          <p:spPr>
            <a:xfrm>
              <a:off x="4234725" y="656523"/>
              <a:ext cx="4799100" cy="434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Airline Rank for NYC Airports</a:t>
              </a:r>
              <a:endParaRPr sz="1600"/>
            </a:p>
          </p:txBody>
        </p:sp>
        <p:grpSp>
          <p:nvGrpSpPr>
            <p:cNvPr id="246" name="Google Shape;246;p33"/>
            <p:cNvGrpSpPr/>
            <p:nvPr/>
          </p:nvGrpSpPr>
          <p:grpSpPr>
            <a:xfrm>
              <a:off x="4134185" y="1023170"/>
              <a:ext cx="4304904" cy="3825883"/>
              <a:chOff x="4234725" y="1023175"/>
              <a:chExt cx="4114800" cy="3679088"/>
            </a:xfrm>
          </p:grpSpPr>
          <p:pic>
            <p:nvPicPr>
              <p:cNvPr id="247" name="Google Shape;247;p33"/>
              <p:cNvPicPr preferRelativeResize="0"/>
              <p:nvPr/>
            </p:nvPicPr>
            <p:blipFill>
              <a:blip r:embed="rId4">
                <a:alphaModFix/>
              </a:blip>
              <a:stretch>
                <a:fillRect/>
              </a:stretch>
            </p:blipFill>
            <p:spPr>
              <a:xfrm>
                <a:off x="4234726" y="1023175"/>
                <a:ext cx="4114799" cy="1543050"/>
              </a:xfrm>
              <a:prstGeom prst="rect">
                <a:avLst/>
              </a:prstGeom>
              <a:noFill/>
              <a:ln>
                <a:noFill/>
              </a:ln>
            </p:spPr>
          </p:pic>
          <p:pic>
            <p:nvPicPr>
              <p:cNvPr id="248" name="Google Shape;248;p33"/>
              <p:cNvPicPr preferRelativeResize="0"/>
              <p:nvPr/>
            </p:nvPicPr>
            <p:blipFill>
              <a:blip r:embed="rId5">
                <a:alphaModFix/>
              </a:blip>
              <a:stretch>
                <a:fillRect/>
              </a:stretch>
            </p:blipFill>
            <p:spPr>
              <a:xfrm>
                <a:off x="4234726" y="2102938"/>
                <a:ext cx="4114799" cy="1543050"/>
              </a:xfrm>
              <a:prstGeom prst="rect">
                <a:avLst/>
              </a:prstGeom>
              <a:noFill/>
              <a:ln>
                <a:noFill/>
              </a:ln>
            </p:spPr>
          </p:pic>
          <p:pic>
            <p:nvPicPr>
              <p:cNvPr id="249" name="Google Shape;249;p33"/>
              <p:cNvPicPr preferRelativeResize="0"/>
              <p:nvPr/>
            </p:nvPicPr>
            <p:blipFill>
              <a:blip r:embed="rId6">
                <a:alphaModFix/>
              </a:blip>
              <a:stretch>
                <a:fillRect/>
              </a:stretch>
            </p:blipFill>
            <p:spPr>
              <a:xfrm>
                <a:off x="4234725" y="3159213"/>
                <a:ext cx="4114799" cy="1543050"/>
              </a:xfrm>
              <a:prstGeom prst="rect">
                <a:avLst/>
              </a:prstGeom>
              <a:noFill/>
              <a:ln>
                <a:noFill/>
              </a:ln>
            </p:spPr>
          </p:pic>
        </p:grpSp>
        <p:sp>
          <p:nvSpPr>
            <p:cNvPr id="250" name="Google Shape;250;p33"/>
            <p:cNvSpPr txBox="1"/>
            <p:nvPr/>
          </p:nvSpPr>
          <p:spPr>
            <a:xfrm>
              <a:off x="3533875" y="1422588"/>
              <a:ext cx="616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JFK</a:t>
              </a:r>
              <a:endParaRPr b="1"/>
            </a:p>
          </p:txBody>
        </p:sp>
        <p:sp>
          <p:nvSpPr>
            <p:cNvPr id="251" name="Google Shape;251;p33"/>
            <p:cNvSpPr txBox="1"/>
            <p:nvPr/>
          </p:nvSpPr>
          <p:spPr>
            <a:xfrm>
              <a:off x="3533875" y="2499238"/>
              <a:ext cx="616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EWR</a:t>
              </a:r>
              <a:endParaRPr b="1"/>
            </a:p>
          </p:txBody>
        </p:sp>
        <p:sp>
          <p:nvSpPr>
            <p:cNvPr id="252" name="Google Shape;252;p33"/>
            <p:cNvSpPr txBox="1"/>
            <p:nvPr/>
          </p:nvSpPr>
          <p:spPr>
            <a:xfrm>
              <a:off x="3533875" y="3575888"/>
              <a:ext cx="616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LGA</a:t>
              </a:r>
              <a:endParaRPr b="1"/>
            </a:p>
          </p:txBody>
        </p:sp>
      </p:grpSp>
      <p:sp>
        <p:nvSpPr>
          <p:cNvPr id="253" name="Google Shape;253;p33"/>
          <p:cNvSpPr txBox="1"/>
          <p:nvPr/>
        </p:nvSpPr>
        <p:spPr>
          <a:xfrm>
            <a:off x="690825" y="4286000"/>
            <a:ext cx="6086400" cy="18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2600"/>
              </a:spcAft>
              <a:buNone/>
            </a:pPr>
            <a:r>
              <a:rPr lang="en"/>
              <a:t> </a:t>
            </a:r>
            <a:r>
              <a:rPr i="1" lang="en" sz="800"/>
              <a:t>Rank of airline is from</a:t>
            </a:r>
            <a:r>
              <a:rPr lang="en" sz="800"/>
              <a:t> </a:t>
            </a:r>
            <a:r>
              <a:rPr i="1" lang="en" sz="800" u="sng">
                <a:solidFill>
                  <a:schemeClr val="hlink"/>
                </a:solidFill>
                <a:hlinkClick r:id="rId7"/>
              </a:rPr>
              <a:t>The Best and Worst US Airlines in 2018</a:t>
            </a:r>
            <a:endParaRPr sz="800"/>
          </a:p>
        </p:txBody>
      </p:sp>
      <p:sp>
        <p:nvSpPr>
          <p:cNvPr id="254" name="Google Shape;254;p33"/>
          <p:cNvSpPr txBox="1"/>
          <p:nvPr/>
        </p:nvSpPr>
        <p:spPr>
          <a:xfrm>
            <a:off x="3509100" y="4572150"/>
            <a:ext cx="5634900" cy="4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0000"/>
                </a:solidFill>
              </a:rPr>
              <a:t>Delta, American, United</a:t>
            </a:r>
            <a:r>
              <a:rPr b="1" lang="en">
                <a:solidFill>
                  <a:srgbClr val="980000"/>
                </a:solidFill>
              </a:rPr>
              <a:t> </a:t>
            </a:r>
            <a:r>
              <a:rPr lang="en"/>
              <a:t>are the best airlines for</a:t>
            </a:r>
            <a:r>
              <a:rPr b="1" lang="en">
                <a:solidFill>
                  <a:srgbClr val="980000"/>
                </a:solidFill>
              </a:rPr>
              <a:t> </a:t>
            </a:r>
            <a:r>
              <a:rPr b="1" lang="en">
                <a:solidFill>
                  <a:srgbClr val="FF0000"/>
                </a:solidFill>
              </a:rPr>
              <a:t>JFK, EWR, LGA</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3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3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4"/>
          <p:cNvPicPr preferRelativeResize="0"/>
          <p:nvPr/>
        </p:nvPicPr>
        <p:blipFill>
          <a:blip r:embed="rId3">
            <a:alphaModFix/>
          </a:blip>
          <a:stretch>
            <a:fillRect/>
          </a:stretch>
        </p:blipFill>
        <p:spPr>
          <a:xfrm>
            <a:off x="161100" y="1228549"/>
            <a:ext cx="4547049" cy="3410276"/>
          </a:xfrm>
          <a:prstGeom prst="rect">
            <a:avLst/>
          </a:prstGeom>
          <a:noFill/>
          <a:ln>
            <a:noFill/>
          </a:ln>
        </p:spPr>
      </p:pic>
      <p:sp>
        <p:nvSpPr>
          <p:cNvPr id="260" name="Google Shape;260;p34"/>
          <p:cNvSpPr txBox="1"/>
          <p:nvPr>
            <p:ph type="title"/>
          </p:nvPr>
        </p:nvSpPr>
        <p:spPr>
          <a:xfrm>
            <a:off x="311700" y="14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Airline Delay Analysis </a:t>
            </a:r>
            <a:endParaRPr>
              <a:solidFill>
                <a:srgbClr val="000000"/>
              </a:solidFill>
            </a:endParaRPr>
          </a:p>
          <a:p>
            <a:pPr indent="0" lvl="0" marL="0" rtl="0" algn="l">
              <a:spcBef>
                <a:spcPts val="0"/>
              </a:spcBef>
              <a:spcAft>
                <a:spcPts val="0"/>
              </a:spcAft>
              <a:buNone/>
            </a:pPr>
            <a:r>
              <a:t/>
            </a:r>
            <a:endParaRPr sz="2400"/>
          </a:p>
        </p:txBody>
      </p:sp>
      <p:sp>
        <p:nvSpPr>
          <p:cNvPr id="261" name="Google Shape;261;p34"/>
          <p:cNvSpPr txBox="1"/>
          <p:nvPr/>
        </p:nvSpPr>
        <p:spPr>
          <a:xfrm>
            <a:off x="831575" y="819113"/>
            <a:ext cx="4040700" cy="520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Airline_Delay Percentage </a:t>
            </a:r>
            <a:endParaRPr sz="1600"/>
          </a:p>
        </p:txBody>
      </p:sp>
      <p:grpSp>
        <p:nvGrpSpPr>
          <p:cNvPr id="262" name="Google Shape;262;p34"/>
          <p:cNvGrpSpPr/>
          <p:nvPr/>
        </p:nvGrpSpPr>
        <p:grpSpPr>
          <a:xfrm>
            <a:off x="4669725" y="1445038"/>
            <a:ext cx="4081256" cy="2253429"/>
            <a:chOff x="4669725" y="1445038"/>
            <a:chExt cx="4081256" cy="2253429"/>
          </a:xfrm>
        </p:grpSpPr>
        <p:grpSp>
          <p:nvGrpSpPr>
            <p:cNvPr id="263" name="Google Shape;263;p34"/>
            <p:cNvGrpSpPr/>
            <p:nvPr/>
          </p:nvGrpSpPr>
          <p:grpSpPr>
            <a:xfrm>
              <a:off x="4669725" y="1888350"/>
              <a:ext cx="970200" cy="759300"/>
              <a:chOff x="4669725" y="1888350"/>
              <a:chExt cx="970200" cy="759300"/>
            </a:xfrm>
          </p:grpSpPr>
          <p:sp>
            <p:nvSpPr>
              <p:cNvPr id="264" name="Google Shape;264;p34"/>
              <p:cNvSpPr/>
              <p:nvPr/>
            </p:nvSpPr>
            <p:spPr>
              <a:xfrm>
                <a:off x="4739613" y="2321850"/>
                <a:ext cx="6156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txBox="1"/>
              <p:nvPr/>
            </p:nvSpPr>
            <p:spPr>
              <a:xfrm>
                <a:off x="4669725" y="1888350"/>
                <a:ext cx="9702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Time?</a:t>
                </a:r>
                <a:r>
                  <a:rPr lang="en" sz="1800"/>
                  <a:t> </a:t>
                </a:r>
                <a:endParaRPr sz="1800"/>
              </a:p>
            </p:txBody>
          </p:sp>
        </p:grpSp>
        <p:pic>
          <p:nvPicPr>
            <p:cNvPr id="266" name="Google Shape;266;p34"/>
            <p:cNvPicPr preferRelativeResize="0"/>
            <p:nvPr/>
          </p:nvPicPr>
          <p:blipFill>
            <a:blip r:embed="rId4">
              <a:alphaModFix/>
            </a:blip>
            <a:stretch>
              <a:fillRect/>
            </a:stretch>
          </p:blipFill>
          <p:spPr>
            <a:xfrm>
              <a:off x="5370838" y="1445038"/>
              <a:ext cx="3380144" cy="2253429"/>
            </a:xfrm>
            <a:prstGeom prst="rect">
              <a:avLst/>
            </a:prstGeom>
            <a:noFill/>
            <a:ln>
              <a:noFill/>
            </a:ln>
          </p:spPr>
        </p:pic>
      </p:grpSp>
      <p:grpSp>
        <p:nvGrpSpPr>
          <p:cNvPr id="267" name="Google Shape;267;p34"/>
          <p:cNvGrpSpPr/>
          <p:nvPr/>
        </p:nvGrpSpPr>
        <p:grpSpPr>
          <a:xfrm>
            <a:off x="1464950" y="1544113"/>
            <a:ext cx="2025250" cy="2331700"/>
            <a:chOff x="326725" y="1638300"/>
            <a:chExt cx="2025250" cy="2331700"/>
          </a:xfrm>
        </p:grpSpPr>
        <p:sp>
          <p:nvSpPr>
            <p:cNvPr id="268" name="Google Shape;268;p34"/>
            <p:cNvSpPr/>
            <p:nvPr/>
          </p:nvSpPr>
          <p:spPr>
            <a:xfrm>
              <a:off x="2209175" y="1638300"/>
              <a:ext cx="142800" cy="13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326725" y="3836800"/>
              <a:ext cx="142800" cy="13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4"/>
          <p:cNvSpPr txBox="1"/>
          <p:nvPr/>
        </p:nvSpPr>
        <p:spPr>
          <a:xfrm>
            <a:off x="633375" y="4556125"/>
            <a:ext cx="8004600" cy="4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A</a:t>
            </a:r>
            <a:r>
              <a:rPr b="1" lang="en">
                <a:solidFill>
                  <a:schemeClr val="dk1"/>
                </a:solidFill>
              </a:rPr>
              <a:t>irline_delay:</a:t>
            </a:r>
            <a:r>
              <a:rPr b="1" i="1" lang="en">
                <a:solidFill>
                  <a:schemeClr val="dk1"/>
                </a:solidFill>
              </a:rPr>
              <a:t> </a:t>
            </a:r>
            <a:r>
              <a:rPr lang="en">
                <a:solidFill>
                  <a:schemeClr val="dk1"/>
                </a:solidFill>
              </a:rPr>
              <a:t>maintenance or crew problems, aircraft cleaning, </a:t>
            </a:r>
            <a:r>
              <a:rPr lang="en">
                <a:solidFill>
                  <a:schemeClr val="dk1"/>
                </a:solidFill>
              </a:rPr>
              <a:t>baggage loading, fueling, etc.</a:t>
            </a:r>
            <a:r>
              <a:rPr i="1" lang="en">
                <a:solidFill>
                  <a:schemeClr val="dk1"/>
                </a:solidFill>
              </a:rPr>
              <a:t> </a:t>
            </a:r>
            <a:r>
              <a:rPr i="1" lang="en">
                <a:solidFill>
                  <a:schemeClr val="dk1"/>
                </a:solidFill>
              </a:rPr>
              <a:t> </a:t>
            </a:r>
            <a:endParaRPr i="1">
              <a:solidFill>
                <a:schemeClr val="dk1"/>
              </a:solidFill>
            </a:endParaRPr>
          </a:p>
        </p:txBody>
      </p:sp>
      <p:sp>
        <p:nvSpPr>
          <p:cNvPr id="271" name="Google Shape;271;p34"/>
          <p:cNvSpPr/>
          <p:nvPr/>
        </p:nvSpPr>
        <p:spPr>
          <a:xfrm>
            <a:off x="6397125" y="2719218"/>
            <a:ext cx="165900" cy="90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3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3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3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5"/>
          <p:cNvPicPr preferRelativeResize="0"/>
          <p:nvPr/>
        </p:nvPicPr>
        <p:blipFill>
          <a:blip r:embed="rId3">
            <a:alphaModFix/>
          </a:blip>
          <a:stretch>
            <a:fillRect/>
          </a:stretch>
        </p:blipFill>
        <p:spPr>
          <a:xfrm>
            <a:off x="2146875" y="1123675"/>
            <a:ext cx="4377022" cy="2896125"/>
          </a:xfrm>
          <a:prstGeom prst="rect">
            <a:avLst/>
          </a:prstGeom>
          <a:noFill/>
          <a:ln>
            <a:noFill/>
          </a:ln>
        </p:spPr>
      </p:pic>
      <p:grpSp>
        <p:nvGrpSpPr>
          <p:cNvPr id="277" name="Google Shape;277;p35"/>
          <p:cNvGrpSpPr/>
          <p:nvPr/>
        </p:nvGrpSpPr>
        <p:grpSpPr>
          <a:xfrm>
            <a:off x="269250" y="1153000"/>
            <a:ext cx="8445801" cy="2896125"/>
            <a:chOff x="311700" y="1032700"/>
            <a:chExt cx="8445801" cy="2896125"/>
          </a:xfrm>
        </p:grpSpPr>
        <p:pic>
          <p:nvPicPr>
            <p:cNvPr id="278" name="Google Shape;278;p35"/>
            <p:cNvPicPr preferRelativeResize="0"/>
            <p:nvPr/>
          </p:nvPicPr>
          <p:blipFill>
            <a:blip r:embed="rId4">
              <a:alphaModFix/>
            </a:blip>
            <a:stretch>
              <a:fillRect/>
            </a:stretch>
          </p:blipFill>
          <p:spPr>
            <a:xfrm>
              <a:off x="311700" y="1083100"/>
              <a:ext cx="4131025" cy="2795324"/>
            </a:xfrm>
            <a:prstGeom prst="rect">
              <a:avLst/>
            </a:prstGeom>
            <a:noFill/>
            <a:ln>
              <a:noFill/>
            </a:ln>
          </p:spPr>
        </p:pic>
        <p:pic>
          <p:nvPicPr>
            <p:cNvPr id="279" name="Google Shape;279;p35"/>
            <p:cNvPicPr preferRelativeResize="0"/>
            <p:nvPr/>
          </p:nvPicPr>
          <p:blipFill>
            <a:blip r:embed="rId5">
              <a:alphaModFix/>
            </a:blip>
            <a:stretch>
              <a:fillRect/>
            </a:stretch>
          </p:blipFill>
          <p:spPr>
            <a:xfrm>
              <a:off x="4442725" y="1032700"/>
              <a:ext cx="4314776" cy="2896125"/>
            </a:xfrm>
            <a:prstGeom prst="rect">
              <a:avLst/>
            </a:prstGeom>
            <a:noFill/>
            <a:ln>
              <a:noFill/>
            </a:ln>
          </p:spPr>
        </p:pic>
      </p:grpSp>
      <p:sp>
        <p:nvSpPr>
          <p:cNvPr id="280" name="Google Shape;280;p35"/>
          <p:cNvSpPr txBox="1"/>
          <p:nvPr>
            <p:ph type="title"/>
          </p:nvPr>
        </p:nvSpPr>
        <p:spPr>
          <a:xfrm>
            <a:off x="311700" y="14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Best and Worst on Airline Delay : Time in a Day</a:t>
            </a:r>
            <a:endParaRPr>
              <a:solidFill>
                <a:srgbClr val="000000"/>
              </a:solidFill>
            </a:endParaRPr>
          </a:p>
          <a:p>
            <a:pPr indent="0" lvl="0" marL="0" rtl="0" algn="l">
              <a:spcBef>
                <a:spcPts val="0"/>
              </a:spcBef>
              <a:spcAft>
                <a:spcPts val="0"/>
              </a:spcAft>
              <a:buNone/>
            </a:pPr>
            <a:r>
              <a:t/>
            </a:r>
            <a:endParaRPr/>
          </a:p>
        </p:txBody>
      </p:sp>
      <p:sp>
        <p:nvSpPr>
          <p:cNvPr id="281" name="Google Shape;281;p35"/>
          <p:cNvSpPr txBox="1"/>
          <p:nvPr/>
        </p:nvSpPr>
        <p:spPr>
          <a:xfrm>
            <a:off x="844675" y="4203950"/>
            <a:ext cx="7598700" cy="50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FF0000"/>
                </a:solidFill>
              </a:rPr>
              <a:t>Best / Worst</a:t>
            </a:r>
            <a:r>
              <a:rPr b="1" lang="en" sz="1600">
                <a:solidFill>
                  <a:srgbClr val="980000"/>
                </a:solidFill>
              </a:rPr>
              <a:t> </a:t>
            </a:r>
            <a:r>
              <a:rPr lang="en" sz="1600"/>
              <a:t>airline ≠ always</a:t>
            </a:r>
            <a:r>
              <a:rPr lang="en" sz="1600">
                <a:solidFill>
                  <a:srgbClr val="980000"/>
                </a:solidFill>
              </a:rPr>
              <a:t> </a:t>
            </a:r>
            <a:r>
              <a:rPr b="1" lang="en" sz="1600">
                <a:solidFill>
                  <a:srgbClr val="FF0000"/>
                </a:solidFill>
              </a:rPr>
              <a:t>Best / Worst</a:t>
            </a:r>
            <a:r>
              <a:rPr b="1" lang="en" sz="1600">
                <a:solidFill>
                  <a:srgbClr val="980000"/>
                </a:solidFill>
              </a:rPr>
              <a:t> </a:t>
            </a:r>
            <a:r>
              <a:rPr lang="en" sz="1600"/>
              <a:t>performance. </a:t>
            </a:r>
            <a:r>
              <a:rPr b="1" lang="en" sz="1600">
                <a:solidFill>
                  <a:srgbClr val="FF0000"/>
                </a:solidFill>
              </a:rPr>
              <a:t>Time</a:t>
            </a:r>
            <a:r>
              <a:rPr b="1" lang="en" sz="1600"/>
              <a:t> </a:t>
            </a:r>
            <a:r>
              <a:rPr lang="en" sz="1600"/>
              <a:t>is important.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3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3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Findings</a:t>
            </a:r>
            <a:endParaRPr/>
          </a:p>
        </p:txBody>
      </p:sp>
      <p:sp>
        <p:nvSpPr>
          <p:cNvPr id="287" name="Google Shape;28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Early in the morning, saturday and autumn</a:t>
            </a:r>
            <a:r>
              <a:rPr lang="en"/>
              <a:t> are the best time to avoid delays. Late in the evening, friday and spring &amp; summer are the worst.</a:t>
            </a:r>
            <a:endParaRPr/>
          </a:p>
          <a:p>
            <a:pPr indent="-342900" lvl="0" marL="457200" rtl="0" algn="l">
              <a:spcBef>
                <a:spcPts val="0"/>
              </a:spcBef>
              <a:spcAft>
                <a:spcPts val="0"/>
              </a:spcAft>
              <a:buSzPts val="1800"/>
              <a:buAutoNum type="arabicPeriod"/>
            </a:pPr>
            <a:r>
              <a:rPr b="1" lang="en"/>
              <a:t>LGA and EWR</a:t>
            </a:r>
            <a:r>
              <a:rPr lang="en"/>
              <a:t> are the best airports to avoid delays due to extreme weather.  JFK performs worst in extreme weather condition. </a:t>
            </a:r>
            <a:endParaRPr/>
          </a:p>
          <a:p>
            <a:pPr indent="-342900" lvl="0" marL="457200" rtl="0" algn="l">
              <a:spcBef>
                <a:spcPts val="0"/>
              </a:spcBef>
              <a:spcAft>
                <a:spcPts val="0"/>
              </a:spcAft>
              <a:buSzPts val="1800"/>
              <a:buAutoNum type="arabicPeriod"/>
            </a:pPr>
            <a:r>
              <a:rPr lang="en"/>
              <a:t>Generally, </a:t>
            </a:r>
            <a:r>
              <a:rPr b="1" lang="en"/>
              <a:t>Delta, American, United</a:t>
            </a:r>
            <a:r>
              <a:rPr lang="en"/>
              <a:t> are the best airlines for </a:t>
            </a:r>
            <a:r>
              <a:rPr b="1" lang="en"/>
              <a:t>JFK, EWR, LGA</a:t>
            </a:r>
            <a:r>
              <a:rPr lang="en"/>
              <a:t>, respectively. With consideration of time, you can further optimize your airline choice.</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514650" y="348325"/>
            <a:ext cx="8520600" cy="13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Thank You!</a:t>
            </a:r>
            <a:endParaRPr sz="7200"/>
          </a:p>
        </p:txBody>
      </p:sp>
      <p:pic>
        <p:nvPicPr>
          <p:cNvPr id="293" name="Google Shape;293;p37"/>
          <p:cNvPicPr preferRelativeResize="0"/>
          <p:nvPr/>
        </p:nvPicPr>
        <p:blipFill>
          <a:blip r:embed="rId3">
            <a:alphaModFix/>
          </a:blip>
          <a:stretch>
            <a:fillRect/>
          </a:stretch>
        </p:blipFill>
        <p:spPr>
          <a:xfrm>
            <a:off x="3288959" y="2183738"/>
            <a:ext cx="3186827" cy="2392174"/>
          </a:xfrm>
          <a:prstGeom prst="rect">
            <a:avLst/>
          </a:prstGeom>
          <a:noFill/>
          <a:ln>
            <a:noFill/>
          </a:ln>
        </p:spPr>
      </p:pic>
      <p:pic>
        <p:nvPicPr>
          <p:cNvPr id="294" name="Google Shape;294;p37"/>
          <p:cNvPicPr preferRelativeResize="0"/>
          <p:nvPr/>
        </p:nvPicPr>
        <p:blipFill>
          <a:blip r:embed="rId4">
            <a:alphaModFix/>
          </a:blip>
          <a:stretch>
            <a:fillRect/>
          </a:stretch>
        </p:blipFill>
        <p:spPr>
          <a:xfrm>
            <a:off x="8389250" y="3868625"/>
            <a:ext cx="548075" cy="107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300" name="Google Shape;300;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Delayed flight data in page 6</a:t>
            </a:r>
            <a:endParaRPr/>
          </a:p>
        </p:txBody>
      </p:sp>
      <p:pic>
        <p:nvPicPr>
          <p:cNvPr id="306" name="Google Shape;306;p39"/>
          <p:cNvPicPr preferRelativeResize="0"/>
          <p:nvPr/>
        </p:nvPicPr>
        <p:blipFill>
          <a:blip r:embed="rId3">
            <a:alphaModFix/>
          </a:blip>
          <a:stretch>
            <a:fillRect/>
          </a:stretch>
        </p:blipFill>
        <p:spPr>
          <a:xfrm>
            <a:off x="349675" y="1178700"/>
            <a:ext cx="3597119"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time distribution</a:t>
            </a:r>
            <a:endParaRPr/>
          </a:p>
        </p:txBody>
      </p:sp>
      <p:pic>
        <p:nvPicPr>
          <p:cNvPr id="312" name="Google Shape;312;p40"/>
          <p:cNvPicPr preferRelativeResize="0"/>
          <p:nvPr/>
        </p:nvPicPr>
        <p:blipFill>
          <a:blip r:embed="rId3">
            <a:alphaModFix/>
          </a:blip>
          <a:stretch>
            <a:fillRect/>
          </a:stretch>
        </p:blipFill>
        <p:spPr>
          <a:xfrm>
            <a:off x="457200" y="1158175"/>
            <a:ext cx="82296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time distribution</a:t>
            </a:r>
            <a:endParaRPr/>
          </a:p>
        </p:txBody>
      </p:sp>
      <p:pic>
        <p:nvPicPr>
          <p:cNvPr id="318" name="Google Shape;318;p41"/>
          <p:cNvPicPr preferRelativeResize="0"/>
          <p:nvPr/>
        </p:nvPicPr>
        <p:blipFill>
          <a:blip r:embed="rId3">
            <a:alphaModFix/>
          </a:blip>
          <a:stretch>
            <a:fillRect/>
          </a:stretch>
        </p:blipFill>
        <p:spPr>
          <a:xfrm>
            <a:off x="152400" y="1170125"/>
            <a:ext cx="82296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idx="4294967295" type="title"/>
          </p:nvPr>
        </p:nvSpPr>
        <p:spPr>
          <a:xfrm>
            <a:off x="311700" y="220100"/>
            <a:ext cx="8520600" cy="1012200"/>
          </a:xfrm>
          <a:prstGeom prst="rect">
            <a:avLst/>
          </a:prstGeom>
        </p:spPr>
        <p:txBody>
          <a:bodyPr anchorCtr="0" anchor="ctr" bIns="91425" lIns="91425" spcFirstLastPara="1" rIns="91425" wrap="square" tIns="91425">
            <a:noAutofit/>
          </a:bodyPr>
          <a:lstStyle/>
          <a:p>
            <a:pPr indent="0" lvl="0" marL="0" rtl="0" algn="ctr">
              <a:spcBef>
                <a:spcPts val="0"/>
              </a:spcBef>
              <a:spcAft>
                <a:spcPts val="400"/>
              </a:spcAft>
              <a:buNone/>
            </a:pPr>
            <a:r>
              <a:rPr lang="en" sz="3000">
                <a:solidFill>
                  <a:srgbClr val="FFFFFF"/>
                </a:solidFill>
              </a:rPr>
              <a:t>Team Members</a:t>
            </a:r>
            <a:endParaRPr i="1" sz="3000">
              <a:solidFill>
                <a:srgbClr val="FFFFFF"/>
              </a:solidFill>
            </a:endParaRPr>
          </a:p>
        </p:txBody>
      </p:sp>
      <p:sp>
        <p:nvSpPr>
          <p:cNvPr id="71" name="Google Shape;71;p15"/>
          <p:cNvSpPr txBox="1"/>
          <p:nvPr>
            <p:ph idx="4294967295" type="title"/>
          </p:nvPr>
        </p:nvSpPr>
        <p:spPr>
          <a:xfrm>
            <a:off x="673920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Jianing Lu</a:t>
            </a:r>
            <a:endParaRPr sz="1800">
              <a:solidFill>
                <a:schemeClr val="dk1"/>
              </a:solidFill>
            </a:endParaRPr>
          </a:p>
        </p:txBody>
      </p:sp>
      <p:sp>
        <p:nvSpPr>
          <p:cNvPr id="72" name="Google Shape;72;p15"/>
          <p:cNvSpPr txBox="1"/>
          <p:nvPr>
            <p:ph idx="4294967295" type="body"/>
          </p:nvPr>
        </p:nvSpPr>
        <p:spPr>
          <a:xfrm>
            <a:off x="6688763" y="36828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PhD student in Computational Chemistry at New York University </a:t>
            </a:r>
            <a:endParaRPr sz="1200">
              <a:solidFill>
                <a:schemeClr val="dk2"/>
              </a:solidFill>
            </a:endParaRPr>
          </a:p>
        </p:txBody>
      </p:sp>
      <p:sp>
        <p:nvSpPr>
          <p:cNvPr id="73" name="Google Shape;73;p15"/>
          <p:cNvSpPr txBox="1"/>
          <p:nvPr>
            <p:ph idx="4294967295" type="title"/>
          </p:nvPr>
        </p:nvSpPr>
        <p:spPr>
          <a:xfrm>
            <a:off x="220458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Mengya (Mia) Hu</a:t>
            </a:r>
            <a:endParaRPr sz="1800">
              <a:solidFill>
                <a:schemeClr val="dk1"/>
              </a:solidFill>
            </a:endParaRPr>
          </a:p>
        </p:txBody>
      </p:sp>
      <p:sp>
        <p:nvSpPr>
          <p:cNvPr id="74" name="Google Shape;74;p15"/>
          <p:cNvSpPr txBox="1"/>
          <p:nvPr>
            <p:ph idx="4294967295" type="title"/>
          </p:nvPr>
        </p:nvSpPr>
        <p:spPr>
          <a:xfrm>
            <a:off x="4450516"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Sonal Savaliya</a:t>
            </a:r>
            <a:endParaRPr sz="1800">
              <a:solidFill>
                <a:schemeClr val="dk1"/>
              </a:solidFill>
            </a:endParaRPr>
          </a:p>
        </p:txBody>
      </p:sp>
      <p:sp>
        <p:nvSpPr>
          <p:cNvPr id="75" name="Google Shape;75;p15"/>
          <p:cNvSpPr txBox="1"/>
          <p:nvPr>
            <p:ph idx="4294967295" type="body"/>
          </p:nvPr>
        </p:nvSpPr>
        <p:spPr>
          <a:xfrm>
            <a:off x="2254018" y="36828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t>PhD student in Mechanical &amp; Aerospace Engineering at Princeton University</a:t>
            </a:r>
            <a:endParaRPr sz="1200"/>
          </a:p>
          <a:p>
            <a:pPr indent="0" lvl="0" marL="0" rtl="0" algn="ctr">
              <a:spcBef>
                <a:spcPts val="1600"/>
              </a:spcBef>
              <a:spcAft>
                <a:spcPts val="1600"/>
              </a:spcAft>
              <a:buNone/>
            </a:pPr>
            <a:r>
              <a:t/>
            </a:r>
            <a:endParaRPr sz="1200"/>
          </a:p>
        </p:txBody>
      </p:sp>
      <p:sp>
        <p:nvSpPr>
          <p:cNvPr id="76" name="Google Shape;76;p15"/>
          <p:cNvSpPr txBox="1"/>
          <p:nvPr>
            <p:ph idx="4294967295" type="body"/>
          </p:nvPr>
        </p:nvSpPr>
        <p:spPr>
          <a:xfrm>
            <a:off x="4450516" y="37281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MS Computer Science, Pace University </a:t>
            </a:r>
            <a:endParaRPr sz="1200">
              <a:solidFill>
                <a:schemeClr val="dk2"/>
              </a:solidFill>
            </a:endParaRPr>
          </a:p>
        </p:txBody>
      </p:sp>
      <p:sp>
        <p:nvSpPr>
          <p:cNvPr id="77" name="Google Shape;77;p15"/>
          <p:cNvSpPr txBox="1"/>
          <p:nvPr>
            <p:ph idx="4294967295" type="title"/>
          </p:nvPr>
        </p:nvSpPr>
        <p:spPr>
          <a:xfrm>
            <a:off x="231727" y="29831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Sinem Uysal</a:t>
            </a:r>
            <a:endParaRPr sz="1800">
              <a:solidFill>
                <a:schemeClr val="dk1"/>
              </a:solidFill>
            </a:endParaRPr>
          </a:p>
        </p:txBody>
      </p:sp>
      <p:sp>
        <p:nvSpPr>
          <p:cNvPr id="78" name="Google Shape;78;p15"/>
          <p:cNvSpPr txBox="1"/>
          <p:nvPr>
            <p:ph idx="4294967295" type="body"/>
          </p:nvPr>
        </p:nvSpPr>
        <p:spPr>
          <a:xfrm>
            <a:off x="231727" y="362648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PhD student in Operations Research and Financial Engineering at Princeton University</a:t>
            </a:r>
            <a:endParaRPr sz="1200">
              <a:solidFill>
                <a:schemeClr val="dk2"/>
              </a:solidFill>
            </a:endParaRPr>
          </a:p>
        </p:txBody>
      </p:sp>
      <p:pic>
        <p:nvPicPr>
          <p:cNvPr id="79" name="Google Shape;79;p15"/>
          <p:cNvPicPr preferRelativeResize="0"/>
          <p:nvPr/>
        </p:nvPicPr>
        <p:blipFill>
          <a:blip r:embed="rId3">
            <a:alphaModFix/>
          </a:blip>
          <a:stretch>
            <a:fillRect/>
          </a:stretch>
        </p:blipFill>
        <p:spPr>
          <a:xfrm>
            <a:off x="445350" y="1197797"/>
            <a:ext cx="1578025" cy="1861604"/>
          </a:xfrm>
          <a:prstGeom prst="rect">
            <a:avLst/>
          </a:prstGeom>
          <a:noFill/>
          <a:ln>
            <a:noFill/>
          </a:ln>
        </p:spPr>
      </p:pic>
      <p:pic>
        <p:nvPicPr>
          <p:cNvPr id="80" name="Google Shape;80;p15"/>
          <p:cNvPicPr preferRelativeResize="0"/>
          <p:nvPr/>
        </p:nvPicPr>
        <p:blipFill rotWithShape="1">
          <a:blip r:embed="rId4">
            <a:alphaModFix/>
          </a:blip>
          <a:srcRect b="3109" l="23403" r="20444" t="26048"/>
          <a:stretch/>
        </p:blipFill>
        <p:spPr>
          <a:xfrm>
            <a:off x="6810000" y="1197800"/>
            <a:ext cx="1661602" cy="1861600"/>
          </a:xfrm>
          <a:prstGeom prst="rect">
            <a:avLst/>
          </a:prstGeom>
          <a:noFill/>
          <a:ln>
            <a:noFill/>
          </a:ln>
        </p:spPr>
      </p:pic>
      <p:pic>
        <p:nvPicPr>
          <p:cNvPr id="81" name="Google Shape;81;p15"/>
          <p:cNvPicPr preferRelativeResize="0"/>
          <p:nvPr/>
        </p:nvPicPr>
        <p:blipFill rotWithShape="1">
          <a:blip r:embed="rId5">
            <a:alphaModFix/>
          </a:blip>
          <a:srcRect b="19983" l="24849" r="24969" t="12956"/>
          <a:stretch/>
        </p:blipFill>
        <p:spPr>
          <a:xfrm>
            <a:off x="2688307" y="1197800"/>
            <a:ext cx="1392980" cy="1861602"/>
          </a:xfrm>
          <a:prstGeom prst="rect">
            <a:avLst/>
          </a:prstGeom>
          <a:noFill/>
          <a:ln>
            <a:noFill/>
          </a:ln>
        </p:spPr>
      </p:pic>
      <p:pic>
        <p:nvPicPr>
          <p:cNvPr id="82" name="Google Shape;82;p15"/>
          <p:cNvPicPr preferRelativeResize="0"/>
          <p:nvPr/>
        </p:nvPicPr>
        <p:blipFill rotWithShape="1">
          <a:blip r:embed="rId6">
            <a:alphaModFix/>
          </a:blip>
          <a:srcRect b="0" l="20235" r="16589" t="20375"/>
          <a:stretch/>
        </p:blipFill>
        <p:spPr>
          <a:xfrm>
            <a:off x="4515563" y="1230613"/>
            <a:ext cx="1833070" cy="1795975"/>
          </a:xfrm>
          <a:prstGeom prst="flowChartProcess">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time distribution</a:t>
            </a:r>
            <a:endParaRPr/>
          </a:p>
        </p:txBody>
      </p:sp>
      <p:pic>
        <p:nvPicPr>
          <p:cNvPr id="324" name="Google Shape;324;p42"/>
          <p:cNvPicPr preferRelativeResize="0"/>
          <p:nvPr/>
        </p:nvPicPr>
        <p:blipFill>
          <a:blip r:embed="rId3">
            <a:alphaModFix/>
          </a:blip>
          <a:stretch>
            <a:fillRect/>
          </a:stretch>
        </p:blipFill>
        <p:spPr>
          <a:xfrm>
            <a:off x="403075" y="1194000"/>
            <a:ext cx="82296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for Airlines in NYC Airports</a:t>
            </a:r>
            <a:endParaRPr/>
          </a:p>
        </p:txBody>
      </p:sp>
      <p:pic>
        <p:nvPicPr>
          <p:cNvPr id="330" name="Google Shape;330;p43"/>
          <p:cNvPicPr preferRelativeResize="0"/>
          <p:nvPr/>
        </p:nvPicPr>
        <p:blipFill>
          <a:blip r:embed="rId3">
            <a:alphaModFix/>
          </a:blip>
          <a:stretch>
            <a:fillRect/>
          </a:stretch>
        </p:blipFill>
        <p:spPr>
          <a:xfrm>
            <a:off x="4455450" y="1685075"/>
            <a:ext cx="4178948" cy="1274050"/>
          </a:xfrm>
          <a:prstGeom prst="rect">
            <a:avLst/>
          </a:prstGeom>
          <a:noFill/>
          <a:ln>
            <a:noFill/>
          </a:ln>
        </p:spPr>
      </p:pic>
      <p:sp>
        <p:nvSpPr>
          <p:cNvPr id="331" name="Google Shape;331;p43"/>
          <p:cNvSpPr txBox="1"/>
          <p:nvPr/>
        </p:nvSpPr>
        <p:spPr>
          <a:xfrm>
            <a:off x="5796400" y="1290475"/>
            <a:ext cx="16701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EWR: American</a:t>
            </a:r>
            <a:endParaRPr/>
          </a:p>
        </p:txBody>
      </p:sp>
      <p:sp>
        <p:nvSpPr>
          <p:cNvPr id="332" name="Google Shape;332;p43"/>
          <p:cNvSpPr txBox="1"/>
          <p:nvPr/>
        </p:nvSpPr>
        <p:spPr>
          <a:xfrm>
            <a:off x="1433425" y="1290475"/>
            <a:ext cx="16701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JFK:Delta</a:t>
            </a:r>
            <a:endParaRPr/>
          </a:p>
        </p:txBody>
      </p:sp>
      <p:sp>
        <p:nvSpPr>
          <p:cNvPr id="333" name="Google Shape;333;p43"/>
          <p:cNvSpPr txBox="1"/>
          <p:nvPr/>
        </p:nvSpPr>
        <p:spPr>
          <a:xfrm>
            <a:off x="1309825" y="3030900"/>
            <a:ext cx="16701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LGA</a:t>
            </a:r>
            <a:r>
              <a:rPr lang="en"/>
              <a:t>:United</a:t>
            </a:r>
            <a:endParaRPr/>
          </a:p>
        </p:txBody>
      </p:sp>
      <p:pic>
        <p:nvPicPr>
          <p:cNvPr id="334" name="Google Shape;334;p43"/>
          <p:cNvPicPr preferRelativeResize="0"/>
          <p:nvPr/>
        </p:nvPicPr>
        <p:blipFill>
          <a:blip r:embed="rId4">
            <a:alphaModFix/>
          </a:blip>
          <a:stretch>
            <a:fillRect/>
          </a:stretch>
        </p:blipFill>
        <p:spPr>
          <a:xfrm>
            <a:off x="176925" y="1832673"/>
            <a:ext cx="4055349" cy="774414"/>
          </a:xfrm>
          <a:prstGeom prst="rect">
            <a:avLst/>
          </a:prstGeom>
          <a:noFill/>
          <a:ln>
            <a:noFill/>
          </a:ln>
        </p:spPr>
      </p:pic>
      <p:pic>
        <p:nvPicPr>
          <p:cNvPr id="335" name="Google Shape;335;p43"/>
          <p:cNvPicPr preferRelativeResize="0"/>
          <p:nvPr/>
        </p:nvPicPr>
        <p:blipFill>
          <a:blip r:embed="rId5">
            <a:alphaModFix/>
          </a:blip>
          <a:stretch>
            <a:fillRect/>
          </a:stretch>
        </p:blipFill>
        <p:spPr>
          <a:xfrm>
            <a:off x="259388" y="3477725"/>
            <a:ext cx="4676873" cy="1459875"/>
          </a:xfrm>
          <a:prstGeom prst="rect">
            <a:avLst/>
          </a:prstGeom>
          <a:noFill/>
          <a:ln>
            <a:noFill/>
          </a:ln>
        </p:spPr>
      </p:pic>
      <p:sp>
        <p:nvSpPr>
          <p:cNvPr id="336" name="Google Shape;336;p43"/>
          <p:cNvSpPr txBox="1"/>
          <p:nvPr/>
        </p:nvSpPr>
        <p:spPr>
          <a:xfrm>
            <a:off x="5499150" y="3116825"/>
            <a:ext cx="30009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Best-worst for Airline_delay</a:t>
            </a:r>
            <a:endParaRPr/>
          </a:p>
        </p:txBody>
      </p:sp>
      <p:pic>
        <p:nvPicPr>
          <p:cNvPr id="337" name="Google Shape;337;p43"/>
          <p:cNvPicPr preferRelativeResize="0"/>
          <p:nvPr/>
        </p:nvPicPr>
        <p:blipFill>
          <a:blip r:embed="rId6">
            <a:alphaModFix/>
          </a:blip>
          <a:stretch>
            <a:fillRect/>
          </a:stretch>
        </p:blipFill>
        <p:spPr>
          <a:xfrm>
            <a:off x="5216025" y="3635425"/>
            <a:ext cx="3708410" cy="360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Time for Different Airlines</a:t>
            </a:r>
            <a:endParaRPr/>
          </a:p>
        </p:txBody>
      </p:sp>
      <p:pic>
        <p:nvPicPr>
          <p:cNvPr id="343" name="Google Shape;343;p44"/>
          <p:cNvPicPr preferRelativeResize="0"/>
          <p:nvPr/>
        </p:nvPicPr>
        <p:blipFill>
          <a:blip r:embed="rId3">
            <a:alphaModFix/>
          </a:blip>
          <a:stretch>
            <a:fillRect/>
          </a:stretch>
        </p:blipFill>
        <p:spPr>
          <a:xfrm>
            <a:off x="152400" y="1170125"/>
            <a:ext cx="8839203" cy="3246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for Airline</a:t>
            </a:r>
            <a:endParaRPr/>
          </a:p>
        </p:txBody>
      </p:sp>
      <p:sp>
        <p:nvSpPr>
          <p:cNvPr id="349" name="Google Shape;34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Generally, Delta, American, United are the best airlines for JFK, EWR, LGA, respectively.</a:t>
            </a:r>
            <a:endParaRPr/>
          </a:p>
          <a:p>
            <a:pPr indent="-342900" lvl="0" marL="457200" rtl="0" algn="l">
              <a:spcBef>
                <a:spcPts val="0"/>
              </a:spcBef>
              <a:spcAft>
                <a:spcPts val="0"/>
              </a:spcAft>
              <a:buSzPts val="1800"/>
              <a:buAutoNum type="arabicPeriod"/>
            </a:pPr>
            <a:r>
              <a:rPr lang="en"/>
              <a:t>Considering the pure performance of airline companies, Jetblue is the worst and SkyWest is the best.</a:t>
            </a:r>
            <a:endParaRPr/>
          </a:p>
          <a:p>
            <a:pPr indent="-342900" lvl="0" marL="457200" rtl="0" algn="l">
              <a:spcBef>
                <a:spcPts val="0"/>
              </a:spcBef>
              <a:spcAft>
                <a:spcPts val="0"/>
              </a:spcAft>
              <a:buSzPts val="1800"/>
              <a:buAutoNum type="arabicPeriod"/>
            </a:pPr>
            <a:r>
              <a:rPr lang="en"/>
              <a:t>You can further choose specific airline for different time of a day using our analysis result to avoid high probability of airline_delay.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46"/>
          <p:cNvPicPr preferRelativeResize="0"/>
          <p:nvPr/>
        </p:nvPicPr>
        <p:blipFill>
          <a:blip r:embed="rId3">
            <a:alphaModFix/>
          </a:blip>
          <a:stretch>
            <a:fillRect/>
          </a:stretch>
        </p:blipFill>
        <p:spPr>
          <a:xfrm>
            <a:off x="152400" y="857150"/>
            <a:ext cx="8839198" cy="4286345"/>
          </a:xfrm>
          <a:prstGeom prst="rect">
            <a:avLst/>
          </a:prstGeom>
          <a:noFill/>
          <a:ln>
            <a:noFill/>
          </a:ln>
        </p:spPr>
      </p:pic>
      <p:sp>
        <p:nvSpPr>
          <p:cNvPr id="355" name="Google Shape;355;p46"/>
          <p:cNvSpPr txBox="1"/>
          <p:nvPr/>
        </p:nvSpPr>
        <p:spPr>
          <a:xfrm>
            <a:off x="1326775" y="286875"/>
            <a:ext cx="68730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 air system delay, there is more than 50% are related to weather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Months</a:t>
            </a:r>
            <a:endParaRPr/>
          </a:p>
        </p:txBody>
      </p:sp>
      <p:pic>
        <p:nvPicPr>
          <p:cNvPr id="361" name="Google Shape;361;p47"/>
          <p:cNvPicPr preferRelativeResize="0"/>
          <p:nvPr/>
        </p:nvPicPr>
        <p:blipFill>
          <a:blip r:embed="rId3">
            <a:alphaModFix/>
          </a:blip>
          <a:stretch>
            <a:fillRect/>
          </a:stretch>
        </p:blipFill>
        <p:spPr>
          <a:xfrm>
            <a:off x="597025" y="1138775"/>
            <a:ext cx="7827692" cy="3820975"/>
          </a:xfrm>
          <a:prstGeom prst="rect">
            <a:avLst/>
          </a:prstGeom>
          <a:noFill/>
          <a:ln>
            <a:noFill/>
          </a:ln>
        </p:spPr>
      </p:pic>
      <p:sp>
        <p:nvSpPr>
          <p:cNvPr id="362" name="Google Shape;362;p47"/>
          <p:cNvSpPr/>
          <p:nvPr/>
        </p:nvSpPr>
        <p:spPr>
          <a:xfrm>
            <a:off x="5969600" y="1520525"/>
            <a:ext cx="805200" cy="3483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2101475" y="1520525"/>
            <a:ext cx="543900" cy="3483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Months</a:t>
            </a:r>
            <a:endParaRPr/>
          </a:p>
        </p:txBody>
      </p:sp>
      <p:pic>
        <p:nvPicPr>
          <p:cNvPr id="369" name="Google Shape;369;p48"/>
          <p:cNvPicPr preferRelativeResize="0"/>
          <p:nvPr/>
        </p:nvPicPr>
        <p:blipFill>
          <a:blip r:embed="rId3">
            <a:alphaModFix/>
          </a:blip>
          <a:stretch>
            <a:fillRect/>
          </a:stretch>
        </p:blipFill>
        <p:spPr>
          <a:xfrm>
            <a:off x="1412338" y="1117875"/>
            <a:ext cx="6624136" cy="3820975"/>
          </a:xfrm>
          <a:prstGeom prst="rect">
            <a:avLst/>
          </a:prstGeom>
          <a:noFill/>
          <a:ln>
            <a:noFill/>
          </a:ln>
        </p:spPr>
      </p:pic>
      <p:sp>
        <p:nvSpPr>
          <p:cNvPr id="370" name="Google Shape;370;p48"/>
          <p:cNvSpPr/>
          <p:nvPr/>
        </p:nvSpPr>
        <p:spPr>
          <a:xfrm>
            <a:off x="5741000" y="1117825"/>
            <a:ext cx="805200" cy="388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8"/>
          <p:cNvSpPr/>
          <p:nvPr/>
        </p:nvSpPr>
        <p:spPr>
          <a:xfrm>
            <a:off x="2101475" y="1117875"/>
            <a:ext cx="543900" cy="388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Months</a:t>
            </a:r>
            <a:endParaRPr/>
          </a:p>
        </p:txBody>
      </p:sp>
      <p:pic>
        <p:nvPicPr>
          <p:cNvPr id="377" name="Google Shape;377;p49"/>
          <p:cNvPicPr preferRelativeResize="0"/>
          <p:nvPr/>
        </p:nvPicPr>
        <p:blipFill>
          <a:blip r:embed="rId3">
            <a:alphaModFix/>
          </a:blip>
          <a:stretch>
            <a:fillRect/>
          </a:stretch>
        </p:blipFill>
        <p:spPr>
          <a:xfrm>
            <a:off x="852575" y="1358225"/>
            <a:ext cx="7629525" cy="2581275"/>
          </a:xfrm>
          <a:prstGeom prst="rect">
            <a:avLst/>
          </a:prstGeom>
          <a:noFill/>
          <a:ln>
            <a:noFill/>
          </a:ln>
        </p:spPr>
      </p:pic>
      <p:sp>
        <p:nvSpPr>
          <p:cNvPr id="378" name="Google Shape;378;p49"/>
          <p:cNvSpPr/>
          <p:nvPr/>
        </p:nvSpPr>
        <p:spPr>
          <a:xfrm>
            <a:off x="5910800" y="1293225"/>
            <a:ext cx="805200" cy="2646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9"/>
          <p:cNvSpPr/>
          <p:nvPr/>
        </p:nvSpPr>
        <p:spPr>
          <a:xfrm>
            <a:off x="1748775" y="1293225"/>
            <a:ext cx="543900" cy="2646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Seasons</a:t>
            </a:r>
            <a:endParaRPr/>
          </a:p>
          <a:p>
            <a:pPr indent="0" lvl="0" marL="0" rtl="0" algn="l">
              <a:spcBef>
                <a:spcPts val="0"/>
              </a:spcBef>
              <a:spcAft>
                <a:spcPts val="0"/>
              </a:spcAft>
              <a:buNone/>
            </a:pPr>
            <a:r>
              <a:t/>
            </a:r>
            <a:endParaRPr/>
          </a:p>
        </p:txBody>
      </p:sp>
      <p:pic>
        <p:nvPicPr>
          <p:cNvPr id="385" name="Google Shape;385;p50"/>
          <p:cNvPicPr preferRelativeResize="0"/>
          <p:nvPr/>
        </p:nvPicPr>
        <p:blipFill>
          <a:blip r:embed="rId3">
            <a:alphaModFix/>
          </a:blip>
          <a:stretch>
            <a:fillRect/>
          </a:stretch>
        </p:blipFill>
        <p:spPr>
          <a:xfrm>
            <a:off x="812250" y="2016600"/>
            <a:ext cx="8020050" cy="2371725"/>
          </a:xfrm>
          <a:prstGeom prst="rect">
            <a:avLst/>
          </a:prstGeom>
          <a:noFill/>
          <a:ln>
            <a:noFill/>
          </a:ln>
        </p:spPr>
      </p:pic>
      <p:sp>
        <p:nvSpPr>
          <p:cNvPr id="386" name="Google Shape;386;p50"/>
          <p:cNvSpPr/>
          <p:nvPr/>
        </p:nvSpPr>
        <p:spPr>
          <a:xfrm>
            <a:off x="5841550" y="2733400"/>
            <a:ext cx="857100" cy="1719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1644275" y="2733449"/>
            <a:ext cx="543900" cy="1719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 Days</a:t>
            </a:r>
            <a:endParaRPr/>
          </a:p>
          <a:p>
            <a:pPr indent="0" lvl="0" marL="0" rtl="0" algn="l">
              <a:spcBef>
                <a:spcPts val="0"/>
              </a:spcBef>
              <a:spcAft>
                <a:spcPts val="0"/>
              </a:spcAft>
              <a:buNone/>
            </a:pPr>
            <a:r>
              <a:t/>
            </a:r>
            <a:endParaRPr/>
          </a:p>
        </p:txBody>
      </p:sp>
      <p:pic>
        <p:nvPicPr>
          <p:cNvPr id="393" name="Google Shape;393;p51"/>
          <p:cNvPicPr preferRelativeResize="0"/>
          <p:nvPr/>
        </p:nvPicPr>
        <p:blipFill>
          <a:blip r:embed="rId3">
            <a:alphaModFix/>
          </a:blip>
          <a:stretch>
            <a:fillRect/>
          </a:stretch>
        </p:blipFill>
        <p:spPr>
          <a:xfrm>
            <a:off x="1177338" y="1170125"/>
            <a:ext cx="6789337" cy="3820976"/>
          </a:xfrm>
          <a:prstGeom prst="rect">
            <a:avLst/>
          </a:prstGeom>
          <a:noFill/>
          <a:ln>
            <a:noFill/>
          </a:ln>
        </p:spPr>
      </p:pic>
      <p:sp>
        <p:nvSpPr>
          <p:cNvPr id="394" name="Google Shape;394;p51"/>
          <p:cNvSpPr/>
          <p:nvPr/>
        </p:nvSpPr>
        <p:spPr>
          <a:xfrm>
            <a:off x="5413075" y="1700075"/>
            <a:ext cx="715200" cy="324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2005975" y="1668075"/>
            <a:ext cx="330600" cy="324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 of NYC Airports</a:t>
            </a:r>
            <a:endParaRPr/>
          </a:p>
        </p:txBody>
      </p:sp>
      <p:sp>
        <p:nvSpPr>
          <p:cNvPr id="88" name="Google Shape;88;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Sinem</a:t>
            </a:r>
            <a:endParaRPr/>
          </a:p>
        </p:txBody>
      </p:sp>
      <p:sp>
        <p:nvSpPr>
          <p:cNvPr id="89" name="Google Shape;89;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Passenger traffic and flight records in 2017</a:t>
            </a:r>
            <a:endParaRPr/>
          </a:p>
          <a:p>
            <a:pPr indent="-342900" lvl="0" marL="457200" rtl="0" algn="l">
              <a:spcBef>
                <a:spcPts val="0"/>
              </a:spcBef>
              <a:spcAft>
                <a:spcPts val="0"/>
              </a:spcAft>
              <a:buSzPts val="1800"/>
              <a:buAutoNum type="arabicPeriod"/>
            </a:pPr>
            <a:r>
              <a:rPr lang="en"/>
              <a:t>Frequency of delayed flights in departures and arrivals</a:t>
            </a:r>
            <a:endParaRPr/>
          </a:p>
          <a:p>
            <a:pPr indent="-342900" lvl="0" marL="457200" rtl="0" algn="l">
              <a:spcBef>
                <a:spcPts val="0"/>
              </a:spcBef>
              <a:spcAft>
                <a:spcPts val="0"/>
              </a:spcAft>
              <a:buSzPts val="1800"/>
              <a:buAutoNum type="arabicPeriod"/>
            </a:pPr>
            <a:r>
              <a:rPr lang="en"/>
              <a:t>Breakdown of delay reasons</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25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Major Airports in NYC Area - EWR, JFK and LGA</a:t>
            </a:r>
            <a:endParaRPr/>
          </a:p>
        </p:txBody>
      </p:sp>
      <p:sp>
        <p:nvSpPr>
          <p:cNvPr id="95" name="Google Shape;95;p17"/>
          <p:cNvSpPr txBox="1"/>
          <p:nvPr/>
        </p:nvSpPr>
        <p:spPr>
          <a:xfrm>
            <a:off x="404825" y="4715250"/>
            <a:ext cx="63900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Passenger traffic at each airport is from </a:t>
            </a:r>
            <a:r>
              <a:rPr i="1" lang="en" sz="1000" u="sng">
                <a:solidFill>
                  <a:schemeClr val="hlink"/>
                </a:solidFill>
                <a:hlinkClick r:id="rId3"/>
              </a:rPr>
              <a:t>Airport Traffic Report of The Port Authority of NY &amp; NJ</a:t>
            </a:r>
            <a:r>
              <a:rPr lang="en" sz="1000" u="sng">
                <a:solidFill>
                  <a:schemeClr val="hlink"/>
                </a:solidFill>
                <a:hlinkClick r:id="rId4"/>
              </a:rPr>
              <a:t> </a:t>
            </a:r>
            <a:endParaRPr sz="1000"/>
          </a:p>
        </p:txBody>
      </p:sp>
      <p:sp>
        <p:nvSpPr>
          <p:cNvPr id="96" name="Google Shape;96;p17"/>
          <p:cNvSpPr txBox="1"/>
          <p:nvPr/>
        </p:nvSpPr>
        <p:spPr>
          <a:xfrm>
            <a:off x="6291000" y="1149500"/>
            <a:ext cx="2602200" cy="3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Dataset:</a:t>
            </a:r>
            <a:r>
              <a:rPr lang="en"/>
              <a:t> Delays for US domestic flights in 2017 from </a:t>
            </a:r>
            <a:r>
              <a:rPr i="1" lang="en" u="sng">
                <a:solidFill>
                  <a:schemeClr val="hlink"/>
                </a:solidFill>
                <a:hlinkClick r:id="rId5"/>
              </a:rPr>
              <a:t>Bureau of Transportation Statistics</a:t>
            </a:r>
            <a:endParaRPr i="1"/>
          </a:p>
          <a:p>
            <a:pPr indent="0" lvl="0" marL="0" rtl="0" algn="l">
              <a:spcBef>
                <a:spcPts val="0"/>
              </a:spcBef>
              <a:spcAft>
                <a:spcPts val="0"/>
              </a:spcAft>
              <a:buNone/>
            </a:pPr>
            <a:r>
              <a:t/>
            </a:r>
            <a:endParaRPr/>
          </a:p>
          <a:p>
            <a:pPr indent="0" lvl="0" marL="0" rtl="0" algn="l">
              <a:spcBef>
                <a:spcPts val="0"/>
              </a:spcBef>
              <a:spcAft>
                <a:spcPts val="0"/>
              </a:spcAft>
              <a:buNone/>
            </a:pPr>
            <a:r>
              <a:rPr b="1" lang="en"/>
              <a:t>Domestic flights in 2017</a:t>
            </a:r>
            <a:endParaRPr b="1"/>
          </a:p>
          <a:p>
            <a:pPr indent="-317500" lvl="0" marL="457200" rtl="0" algn="l">
              <a:spcBef>
                <a:spcPts val="0"/>
              </a:spcBef>
              <a:spcAft>
                <a:spcPts val="0"/>
              </a:spcAft>
              <a:buSzPts val="1400"/>
              <a:buAutoNum type="arabicPeriod"/>
            </a:pPr>
            <a:r>
              <a:rPr lang="en"/>
              <a:t>EWR ~ 23.4K</a:t>
            </a:r>
            <a:endParaRPr/>
          </a:p>
          <a:p>
            <a:pPr indent="-317500" lvl="0" marL="457200" rtl="0" algn="l">
              <a:spcBef>
                <a:spcPts val="0"/>
              </a:spcBef>
              <a:spcAft>
                <a:spcPts val="0"/>
              </a:spcAft>
              <a:buSzPts val="1400"/>
              <a:buAutoNum type="arabicPeriod"/>
            </a:pPr>
            <a:r>
              <a:rPr lang="en"/>
              <a:t>JFK ~ 18.9K</a:t>
            </a:r>
            <a:endParaRPr/>
          </a:p>
          <a:p>
            <a:pPr indent="-317500" lvl="0" marL="457200" rtl="0" algn="l">
              <a:spcBef>
                <a:spcPts val="0"/>
              </a:spcBef>
              <a:spcAft>
                <a:spcPts val="0"/>
              </a:spcAft>
              <a:buSzPts val="1400"/>
              <a:buAutoNum type="arabicPeriod"/>
            </a:pPr>
            <a:r>
              <a:rPr lang="en"/>
              <a:t>LGA ~ 18.6K</a:t>
            </a:r>
            <a:endParaRPr/>
          </a:p>
        </p:txBody>
      </p:sp>
      <p:pic>
        <p:nvPicPr>
          <p:cNvPr id="97" name="Google Shape;97;p17"/>
          <p:cNvPicPr preferRelativeResize="0"/>
          <p:nvPr/>
        </p:nvPicPr>
        <p:blipFill>
          <a:blip r:embed="rId6">
            <a:alphaModFix/>
          </a:blip>
          <a:stretch>
            <a:fillRect/>
          </a:stretch>
        </p:blipFill>
        <p:spPr>
          <a:xfrm>
            <a:off x="404825" y="1149500"/>
            <a:ext cx="5534726" cy="3212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3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4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6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26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 Delayed Flight Mean?</a:t>
            </a:r>
            <a:endParaRPr/>
          </a:p>
        </p:txBody>
      </p:sp>
      <p:sp>
        <p:nvSpPr>
          <p:cNvPr id="103" name="Google Shape;103;p18"/>
          <p:cNvSpPr txBox="1"/>
          <p:nvPr/>
        </p:nvSpPr>
        <p:spPr>
          <a:xfrm>
            <a:off x="6517800" y="1170125"/>
            <a:ext cx="2626200" cy="3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The </a:t>
            </a:r>
            <a:r>
              <a:rPr i="1" lang="en">
                <a:highlight>
                  <a:srgbClr val="FFFFFF"/>
                </a:highlight>
              </a:rPr>
              <a:t>Federal Aviation Administration</a:t>
            </a:r>
            <a:r>
              <a:rPr lang="en">
                <a:solidFill>
                  <a:srgbClr val="222222"/>
                </a:solidFill>
                <a:highlight>
                  <a:srgbClr val="FFFFFF"/>
                </a:highlight>
              </a:rPr>
              <a:t> considers a flight to be delayed when it is </a:t>
            </a:r>
            <a:r>
              <a:rPr b="1" lang="en">
                <a:solidFill>
                  <a:srgbClr val="222222"/>
                </a:solidFill>
                <a:highlight>
                  <a:srgbClr val="FFFFFF"/>
                </a:highlight>
              </a:rPr>
              <a:t>15 minutes later than its scheduled time</a:t>
            </a:r>
            <a:r>
              <a:rPr lang="en">
                <a:solidFill>
                  <a:srgbClr val="222222"/>
                </a:solidFill>
                <a:highlight>
                  <a:srgbClr val="FFFFFF"/>
                </a:highlight>
              </a:rPr>
              <a:t>*</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b="1" lang="en"/>
              <a:t>Delay</a:t>
            </a:r>
            <a:r>
              <a:rPr lang="en"/>
              <a:t> is measured based on difference in arrival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flight recorded as delayed for </a:t>
            </a:r>
            <a:r>
              <a:rPr b="1" lang="en"/>
              <a:t>30 min </a:t>
            </a:r>
            <a:r>
              <a:rPr lang="en"/>
              <a:t>in the 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4" name="Google Shape;104;p18"/>
          <p:cNvPicPr preferRelativeResize="0"/>
          <p:nvPr/>
        </p:nvPicPr>
        <p:blipFill>
          <a:blip r:embed="rId3">
            <a:alphaModFix/>
          </a:blip>
          <a:stretch>
            <a:fillRect/>
          </a:stretch>
        </p:blipFill>
        <p:spPr>
          <a:xfrm>
            <a:off x="405825" y="1170125"/>
            <a:ext cx="6017175" cy="3389949"/>
          </a:xfrm>
          <a:prstGeom prst="rect">
            <a:avLst/>
          </a:prstGeom>
          <a:noFill/>
          <a:ln>
            <a:noFill/>
          </a:ln>
        </p:spPr>
      </p:pic>
      <p:sp>
        <p:nvSpPr>
          <p:cNvPr id="105" name="Google Shape;105;p18"/>
          <p:cNvSpPr txBox="1"/>
          <p:nvPr/>
        </p:nvSpPr>
        <p:spPr>
          <a:xfrm>
            <a:off x="405825" y="4706000"/>
            <a:ext cx="60723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a:t>
            </a:r>
            <a:r>
              <a:rPr i="1" lang="en" sz="1000"/>
              <a:t>Flight cancellation and delay</a:t>
            </a:r>
            <a:r>
              <a:rPr lang="en" sz="1000"/>
              <a:t> </a:t>
            </a:r>
            <a:r>
              <a:rPr i="1" lang="en" sz="1000" u="sng">
                <a:solidFill>
                  <a:schemeClr val="hlink"/>
                </a:solidFill>
                <a:hlinkClick r:id="rId4"/>
              </a:rPr>
              <a:t>Wikipedia entry</a:t>
            </a:r>
            <a:endParaRPr i="1"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3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4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3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4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31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Percentages in 3 Airports</a:t>
            </a:r>
            <a:endParaRPr/>
          </a:p>
        </p:txBody>
      </p:sp>
      <p:sp>
        <p:nvSpPr>
          <p:cNvPr id="111" name="Google Shape;111;p19"/>
          <p:cNvSpPr txBox="1"/>
          <p:nvPr/>
        </p:nvSpPr>
        <p:spPr>
          <a:xfrm>
            <a:off x="311700" y="3758875"/>
            <a:ext cx="7803300" cy="85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Cancelled and diverted flights are ~ 3%</a:t>
            </a:r>
            <a:endParaRPr/>
          </a:p>
          <a:p>
            <a:pPr indent="-317500" lvl="0" marL="457200" rtl="0" algn="l">
              <a:spcBef>
                <a:spcPts val="0"/>
              </a:spcBef>
              <a:spcAft>
                <a:spcPts val="0"/>
              </a:spcAft>
              <a:buSzPts val="1400"/>
              <a:buChar char="●"/>
            </a:pPr>
            <a:r>
              <a:rPr lang="en"/>
              <a:t>EWR has the highest delay percentage among 3 airports - </a:t>
            </a:r>
            <a:r>
              <a:rPr b="1" lang="en"/>
              <a:t>26.9% </a:t>
            </a:r>
            <a:r>
              <a:rPr lang="en"/>
              <a:t>(total flights)</a:t>
            </a:r>
            <a:endParaRPr/>
          </a:p>
          <a:p>
            <a:pPr indent="-317500" lvl="0" marL="457200" rtl="0" algn="l">
              <a:spcBef>
                <a:spcPts val="0"/>
              </a:spcBef>
              <a:spcAft>
                <a:spcPts val="0"/>
              </a:spcAft>
              <a:buSzPts val="1400"/>
              <a:buChar char="●"/>
            </a:pPr>
            <a:r>
              <a:rPr lang="en"/>
              <a:t>From now on we will look at </a:t>
            </a:r>
            <a:r>
              <a:rPr b="1" lang="en"/>
              <a:t>delays at departure flights</a:t>
            </a:r>
            <a:endParaRPr b="1"/>
          </a:p>
        </p:txBody>
      </p:sp>
      <p:sp>
        <p:nvSpPr>
          <p:cNvPr id="112" name="Google Shape;112;p19"/>
          <p:cNvSpPr txBox="1"/>
          <p:nvPr/>
        </p:nvSpPr>
        <p:spPr>
          <a:xfrm>
            <a:off x="7411275" y="1286675"/>
            <a:ext cx="1604100" cy="18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Average delay time</a:t>
            </a:r>
            <a:r>
              <a:rPr lang="en" sz="1200"/>
              <a:t> in total flights (min)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EWR: 73 </a:t>
            </a:r>
            <a:endParaRPr sz="1200"/>
          </a:p>
          <a:p>
            <a:pPr indent="0" lvl="0" marL="0" rtl="0" algn="l">
              <a:spcBef>
                <a:spcPts val="0"/>
              </a:spcBef>
              <a:spcAft>
                <a:spcPts val="0"/>
              </a:spcAft>
              <a:buNone/>
            </a:pPr>
            <a:r>
              <a:rPr lang="en" sz="1200"/>
              <a:t>JFK: 77.6 </a:t>
            </a:r>
            <a:endParaRPr sz="1200"/>
          </a:p>
          <a:p>
            <a:pPr indent="0" lvl="0" marL="0" rtl="0" algn="l">
              <a:spcBef>
                <a:spcPts val="0"/>
              </a:spcBef>
              <a:spcAft>
                <a:spcPts val="0"/>
              </a:spcAft>
              <a:buNone/>
            </a:pPr>
            <a:r>
              <a:rPr lang="en" sz="1200"/>
              <a:t>LGA: 75.6 </a:t>
            </a:r>
            <a:endParaRPr sz="1200"/>
          </a:p>
        </p:txBody>
      </p:sp>
      <p:pic>
        <p:nvPicPr>
          <p:cNvPr id="113" name="Google Shape;113;p19"/>
          <p:cNvPicPr preferRelativeResize="0"/>
          <p:nvPr/>
        </p:nvPicPr>
        <p:blipFill>
          <a:blip r:embed="rId3">
            <a:alphaModFix/>
          </a:blip>
          <a:stretch>
            <a:fillRect/>
          </a:stretch>
        </p:blipFill>
        <p:spPr>
          <a:xfrm>
            <a:off x="120700" y="1126475"/>
            <a:ext cx="7290573" cy="22294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3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6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301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Reasons</a:t>
            </a:r>
            <a:endParaRPr/>
          </a:p>
        </p:txBody>
      </p:sp>
      <p:sp>
        <p:nvSpPr>
          <p:cNvPr id="119" name="Google Shape;119;p20"/>
          <p:cNvSpPr txBox="1"/>
          <p:nvPr/>
        </p:nvSpPr>
        <p:spPr>
          <a:xfrm>
            <a:off x="311688" y="3530325"/>
            <a:ext cx="8682600" cy="12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airline_delay:</a:t>
            </a:r>
            <a:r>
              <a:rPr b="1" i="1" lang="en" sz="1200">
                <a:solidFill>
                  <a:schemeClr val="dk1"/>
                </a:solidFill>
              </a:rPr>
              <a:t> </a:t>
            </a:r>
            <a:r>
              <a:rPr lang="en" sz="1200">
                <a:solidFill>
                  <a:schemeClr val="dk1"/>
                </a:solidFill>
              </a:rPr>
              <a:t>maintenance or crew problems, aircraft cleaning, baggage loading, fueling, etc.</a:t>
            </a:r>
            <a:r>
              <a:rPr i="1" lang="en" sz="1200">
                <a:solidFill>
                  <a:schemeClr val="dk1"/>
                </a:solidFill>
              </a:rPr>
              <a:t>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weather_delay:</a:t>
            </a:r>
            <a:r>
              <a:rPr lang="en" sz="1200">
                <a:solidFill>
                  <a:schemeClr val="dk1"/>
                </a:solidFill>
              </a:rPr>
              <a:t> extreme weather conditions such as tornado, blizzard or hurricane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air_system_delay: </a:t>
            </a:r>
            <a:r>
              <a:rPr lang="en" sz="1200">
                <a:solidFill>
                  <a:schemeClr val="dk1"/>
                </a:solidFill>
              </a:rPr>
              <a:t>non-extreme weather conditions, airport operations, heavy traffic volume, and air traffic control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aircraft_delay:</a:t>
            </a:r>
            <a:r>
              <a:rPr lang="en" sz="1200">
                <a:solidFill>
                  <a:schemeClr val="dk1"/>
                </a:solidFill>
              </a:rPr>
              <a:t> late-arriving craft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security_delay: </a:t>
            </a:r>
            <a:r>
              <a:rPr lang="en" sz="1200">
                <a:solidFill>
                  <a:schemeClr val="dk1"/>
                </a:solidFill>
              </a:rPr>
              <a:t>evacuation of a terminal or concourse, re-boarding of aircraft because of security breach etc.</a:t>
            </a:r>
            <a:endParaRPr b="1" sz="1150">
              <a:solidFill>
                <a:schemeClr val="dk1"/>
              </a:solidFill>
            </a:endParaRPr>
          </a:p>
        </p:txBody>
      </p:sp>
      <p:pic>
        <p:nvPicPr>
          <p:cNvPr id="120" name="Google Shape;120;p20"/>
          <p:cNvPicPr preferRelativeResize="0"/>
          <p:nvPr/>
        </p:nvPicPr>
        <p:blipFill>
          <a:blip r:embed="rId3">
            <a:alphaModFix/>
          </a:blip>
          <a:stretch>
            <a:fillRect/>
          </a:stretch>
        </p:blipFill>
        <p:spPr>
          <a:xfrm>
            <a:off x="311700" y="1170125"/>
            <a:ext cx="8520603" cy="22771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3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Delay Patterns in Time</a:t>
            </a:r>
            <a:endParaRPr/>
          </a:p>
        </p:txBody>
      </p:sp>
      <p:sp>
        <p:nvSpPr>
          <p:cNvPr id="126" name="Google Shape;126;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Mengya (Mia)</a:t>
            </a:r>
            <a:endParaRPr/>
          </a:p>
        </p:txBody>
      </p:sp>
      <p:sp>
        <p:nvSpPr>
          <p:cNvPr id="127" name="Google Shape;127;p21"/>
          <p:cNvSpPr txBox="1"/>
          <p:nvPr>
            <p:ph idx="2" type="body"/>
          </p:nvPr>
        </p:nvSpPr>
        <p:spPr>
          <a:xfrm>
            <a:off x="4939500" y="724075"/>
            <a:ext cx="44175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Delay Percentage</a:t>
            </a:r>
            <a:endParaRPr/>
          </a:p>
          <a:p>
            <a:pPr indent="-317500" lvl="1" marL="914400" rtl="0" algn="l">
              <a:spcBef>
                <a:spcPts val="0"/>
              </a:spcBef>
              <a:spcAft>
                <a:spcPts val="0"/>
              </a:spcAft>
              <a:buSzPts val="1400"/>
              <a:buAutoNum type="alphaLcPeriod"/>
            </a:pPr>
            <a:r>
              <a:rPr lang="en"/>
              <a:t>Seasons</a:t>
            </a:r>
            <a:endParaRPr/>
          </a:p>
          <a:p>
            <a:pPr indent="-317500" lvl="1" marL="914400" rtl="0" algn="l">
              <a:spcBef>
                <a:spcPts val="0"/>
              </a:spcBef>
              <a:spcAft>
                <a:spcPts val="0"/>
              </a:spcAft>
              <a:buSzPts val="1400"/>
              <a:buAutoNum type="alphaLcPeriod"/>
            </a:pPr>
            <a:r>
              <a:rPr lang="en"/>
              <a:t>Months</a:t>
            </a:r>
            <a:endParaRPr/>
          </a:p>
          <a:p>
            <a:pPr indent="-317500" lvl="1" marL="914400" rtl="0" algn="l">
              <a:spcBef>
                <a:spcPts val="0"/>
              </a:spcBef>
              <a:spcAft>
                <a:spcPts val="0"/>
              </a:spcAft>
              <a:buSzPts val="1400"/>
              <a:buAutoNum type="alphaLcPeriod"/>
            </a:pPr>
            <a:r>
              <a:rPr lang="en"/>
              <a:t>Days in a Week</a:t>
            </a:r>
            <a:endParaRPr/>
          </a:p>
          <a:p>
            <a:pPr indent="-317500" lvl="1" marL="914400" rtl="0" algn="l">
              <a:spcBef>
                <a:spcPts val="0"/>
              </a:spcBef>
              <a:spcAft>
                <a:spcPts val="0"/>
              </a:spcAft>
              <a:buSzPts val="1400"/>
              <a:buAutoNum type="alphaLcPeriod"/>
            </a:pPr>
            <a:r>
              <a:rPr lang="en"/>
              <a:t>Time in a Day</a:t>
            </a:r>
            <a:endParaRPr/>
          </a:p>
          <a:p>
            <a:pPr indent="-342900" lvl="0" marL="457200" rtl="0" algn="l">
              <a:spcBef>
                <a:spcPts val="0"/>
              </a:spcBef>
              <a:spcAft>
                <a:spcPts val="0"/>
              </a:spcAft>
              <a:buSzPts val="1800"/>
              <a:buAutoNum type="arabicPeriod"/>
            </a:pPr>
            <a:r>
              <a:rPr lang="en"/>
              <a:t>Average Delay Time </a:t>
            </a:r>
            <a:r>
              <a:rPr lang="en"/>
              <a:t>(if Delayed)</a:t>
            </a:r>
            <a:endParaRPr/>
          </a:p>
          <a:p>
            <a:pPr indent="-317500" lvl="1" marL="914400" rtl="0" algn="l">
              <a:spcBef>
                <a:spcPts val="0"/>
              </a:spcBef>
              <a:spcAft>
                <a:spcPts val="0"/>
              </a:spcAft>
              <a:buSzPts val="1400"/>
              <a:buAutoNum type="alphaLcPeriod"/>
            </a:pPr>
            <a:r>
              <a:rPr lang="en" sz="1400"/>
              <a:t>Seasons</a:t>
            </a:r>
            <a:endParaRPr sz="1400"/>
          </a:p>
          <a:p>
            <a:pPr indent="-317500" lvl="1" marL="914400" rtl="0" algn="l">
              <a:spcBef>
                <a:spcPts val="0"/>
              </a:spcBef>
              <a:spcAft>
                <a:spcPts val="0"/>
              </a:spcAft>
              <a:buSzPts val="1400"/>
              <a:buAutoNum type="alphaLcPeriod"/>
            </a:pPr>
            <a:r>
              <a:rPr lang="en" sz="1400"/>
              <a:t>Months</a:t>
            </a:r>
            <a:endParaRPr sz="1400"/>
          </a:p>
          <a:p>
            <a:pPr indent="-317500" lvl="1" marL="914400" rtl="0" algn="l">
              <a:spcBef>
                <a:spcPts val="0"/>
              </a:spcBef>
              <a:spcAft>
                <a:spcPts val="0"/>
              </a:spcAft>
              <a:buSzPts val="1400"/>
              <a:buAutoNum type="alphaLcPeriod"/>
            </a:pPr>
            <a:r>
              <a:rPr lang="en" sz="1400"/>
              <a:t>Days in a Week</a:t>
            </a:r>
            <a:endParaRPr sz="1400"/>
          </a:p>
          <a:p>
            <a:pPr indent="-317500" lvl="1" marL="914400" rtl="0" algn="l">
              <a:spcBef>
                <a:spcPts val="0"/>
              </a:spcBef>
              <a:spcAft>
                <a:spcPts val="0"/>
              </a:spcAft>
              <a:buSzPts val="1400"/>
              <a:buAutoNum type="alphaLcPeriod"/>
            </a:pPr>
            <a:r>
              <a:rPr lang="en" sz="1400"/>
              <a:t>Time in a Day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